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3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70" d="100"/>
          <a:sy n="70" d="100"/>
        </p:scale>
        <p:origin x="93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84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55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93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87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5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7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3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0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3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7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5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2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5600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478" y="84353"/>
            <a:ext cx="9966960" cy="4911595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Информационная карта проекта ТПО САО города Москвы</a:t>
            </a:r>
            <a:br>
              <a:rPr lang="ru-RU" sz="4800" dirty="0"/>
            </a:br>
            <a:r>
              <a:rPr lang="ru-RU" sz="4800" dirty="0"/>
              <a:t>«Здоровье –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как </a:t>
            </a:r>
            <a:r>
              <a:rPr lang="ru-RU" sz="4800" dirty="0"/>
              <a:t>часть профессиональной культуры педагога»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2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Цель: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Создание </a:t>
            </a:r>
            <a:r>
              <a:rPr lang="ru-RU" sz="4800" dirty="0"/>
              <a:t>модели комплексного подхода к практическому формированию здорового образа жизни педагога.</a:t>
            </a:r>
          </a:p>
        </p:txBody>
      </p:sp>
    </p:spTree>
    <p:extLst>
      <p:ext uri="{BB962C8B-B14F-4D97-AF65-F5344CB8AC3E}">
        <p14:creationId xmlns:p14="http://schemas.microsoft.com/office/powerpoint/2010/main" val="225187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Задачи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000" y="2047720"/>
            <a:ext cx="10554574" cy="4810280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Эффективное и системное использование </a:t>
            </a:r>
            <a:r>
              <a:rPr lang="ru-RU" sz="2400" dirty="0" err="1"/>
              <a:t>здоровьесберегающих</a:t>
            </a:r>
            <a:r>
              <a:rPr lang="ru-RU" sz="2400" dirty="0"/>
              <a:t> технологий	</a:t>
            </a:r>
          </a:p>
          <a:p>
            <a:pPr lvl="0"/>
            <a:r>
              <a:rPr lang="ru-RU" sz="2400" dirty="0"/>
              <a:t>Расширение раздела «Охрана труда» Коллективного договора организации.</a:t>
            </a:r>
          </a:p>
          <a:p>
            <a:pPr lvl="0"/>
            <a:r>
              <a:rPr lang="ru-RU" sz="2400" dirty="0"/>
              <a:t>Координация деятельности всех служб и специалистов образовательной организации, связанных с обеспечением безопасного труда и </a:t>
            </a:r>
            <a:r>
              <a:rPr lang="ru-RU" sz="2400" dirty="0" err="1"/>
              <a:t>здоровьесбережения</a:t>
            </a:r>
            <a:r>
              <a:rPr lang="ru-RU" sz="2400" dirty="0"/>
              <a:t>.</a:t>
            </a:r>
          </a:p>
          <a:p>
            <a:pPr lvl="0"/>
            <a:r>
              <a:rPr lang="ru-RU" sz="2400" dirty="0"/>
              <a:t>Создание материально-технического и научно-методического обеспечения проекта.</a:t>
            </a:r>
          </a:p>
          <a:p>
            <a:pPr lvl="0"/>
            <a:r>
              <a:rPr lang="ru-RU" sz="2400" dirty="0"/>
              <a:t>Пропаганда ЗОЖ. Популяризация знаний о культуре личного здоровья, как элемента Профессиональной культуры педагога.</a:t>
            </a:r>
          </a:p>
        </p:txBody>
      </p:sp>
    </p:spTree>
    <p:extLst>
      <p:ext uri="{BB962C8B-B14F-4D97-AF65-F5344CB8AC3E}">
        <p14:creationId xmlns:p14="http://schemas.microsoft.com/office/powerpoint/2010/main" val="106405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u="sng" dirty="0"/>
              <a:t>Сроки и этапы: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/>
              <a:t>Аналитическо-диагностический этап (Октябрь-Ноябрь 2018)</a:t>
            </a:r>
          </a:p>
          <a:p>
            <a:pPr lvl="0"/>
            <a:r>
              <a:rPr lang="ru-RU" sz="3200" dirty="0" smtClean="0"/>
              <a:t>Экспериментальный </a:t>
            </a:r>
            <a:r>
              <a:rPr lang="ru-RU" sz="3200" dirty="0"/>
              <a:t>этап (Ноябрь 2018-Июнь 2021)</a:t>
            </a:r>
          </a:p>
          <a:p>
            <a:pPr lvl="0"/>
            <a:r>
              <a:rPr lang="ru-RU" sz="3200" dirty="0" smtClean="0"/>
              <a:t>Рефлексивно-обобщающий </a:t>
            </a:r>
            <a:r>
              <a:rPr lang="ru-RU" sz="3200" dirty="0"/>
              <a:t>этап (Июль-Август 2021)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51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Механизмы реализации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41" y="2222287"/>
            <a:ext cx="11166457" cy="452685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Анализ </a:t>
            </a:r>
            <a:r>
              <a:rPr lang="ru-RU" dirty="0"/>
              <a:t>исходного состояния </a:t>
            </a:r>
            <a:r>
              <a:rPr lang="ru-RU" dirty="0" err="1"/>
              <a:t>здоровьеформирующей</a:t>
            </a:r>
            <a:r>
              <a:rPr lang="ru-RU" dirty="0"/>
              <a:t> деятельности </a:t>
            </a:r>
            <a:r>
              <a:rPr lang="ru-RU" dirty="0" smtClean="0"/>
              <a:t>школы</a:t>
            </a:r>
          </a:p>
          <a:p>
            <a:pPr lvl="0"/>
            <a:r>
              <a:rPr lang="ru-RU" dirty="0" smtClean="0"/>
              <a:t>Анализ </a:t>
            </a:r>
            <a:r>
              <a:rPr lang="ru-RU" dirty="0"/>
              <a:t>состояния здоровья сотрудников школы за учебный год:</a:t>
            </a:r>
          </a:p>
          <a:p>
            <a:pPr lvl="0"/>
            <a:r>
              <a:rPr lang="ru-RU" dirty="0"/>
              <a:t>Динамика распределения педагогов по группам здоровья с учетом результатов диспансеризации </a:t>
            </a:r>
          </a:p>
          <a:p>
            <a:pPr lvl="0"/>
            <a:r>
              <a:rPr lang="ru-RU" dirty="0"/>
              <a:t>Наличие педагогов, имеющих вредные привычки</a:t>
            </a:r>
          </a:p>
          <a:p>
            <a:pPr lvl="0"/>
            <a:r>
              <a:rPr lang="ru-RU" dirty="0"/>
              <a:t>Охват педагогов оздоровительными мероприятиями</a:t>
            </a:r>
          </a:p>
          <a:p>
            <a:pPr lvl="0"/>
            <a:r>
              <a:rPr lang="ru-RU" dirty="0" smtClean="0"/>
              <a:t>Анализ % </a:t>
            </a:r>
            <a:r>
              <a:rPr lang="ru-RU" dirty="0" err="1"/>
              <a:t>педсостава</a:t>
            </a:r>
            <a:r>
              <a:rPr lang="ru-RU" dirty="0"/>
              <a:t>, имеющих эмоциональное выгорание (состояние стресса, депрессии)</a:t>
            </a:r>
          </a:p>
          <a:p>
            <a:pPr lvl="0"/>
            <a:r>
              <a:rPr lang="ru-RU" dirty="0"/>
              <a:t>Разработка и включение в раздел «Охрана труда» Коллективного </a:t>
            </a:r>
            <a:r>
              <a:rPr lang="ru-RU" dirty="0" err="1" smtClean="0"/>
              <a:t>договораПроведение</a:t>
            </a:r>
            <a:r>
              <a:rPr lang="ru-RU" dirty="0" smtClean="0"/>
              <a:t> </a:t>
            </a:r>
            <a:r>
              <a:rPr lang="ru-RU" dirty="0"/>
              <a:t>спортивно-массовых </a:t>
            </a:r>
            <a:r>
              <a:rPr lang="ru-RU" dirty="0" err="1" smtClean="0"/>
              <a:t>мероприятийФормирование</a:t>
            </a:r>
            <a:r>
              <a:rPr lang="ru-RU" dirty="0" smtClean="0"/>
              <a:t> </a:t>
            </a:r>
            <a:r>
              <a:rPr lang="ru-RU" dirty="0"/>
              <a:t>индивидуальной траектории здоровья </a:t>
            </a:r>
            <a:r>
              <a:rPr lang="ru-RU" dirty="0" smtClean="0"/>
              <a:t>педагога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17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Описание продукта: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/>
              <a:t>Внесение </a:t>
            </a:r>
            <a:r>
              <a:rPr lang="ru-RU" sz="3200" dirty="0"/>
              <a:t>изменений в Коллективный Договор, в Раздел «Охраны труда и здоровья» Пункты, касающиеся формирования ЗОЖ педагогических работников. </a:t>
            </a:r>
            <a:endParaRPr lang="ru-RU" sz="3200" dirty="0"/>
          </a:p>
          <a:p>
            <a:pPr lvl="0"/>
            <a:r>
              <a:rPr lang="ru-RU" sz="3200" dirty="0" smtClean="0"/>
              <a:t>Совместные </a:t>
            </a:r>
            <a:r>
              <a:rPr lang="ru-RU" sz="3200" dirty="0"/>
              <a:t>Мероприятия в рамках ЗОЖ </a:t>
            </a:r>
          </a:p>
        </p:txBody>
      </p:sp>
    </p:spTree>
    <p:extLst>
      <p:ext uri="{BB962C8B-B14F-4D97-AF65-F5344CB8AC3E}">
        <p14:creationId xmlns:p14="http://schemas.microsoft.com/office/powerpoint/2010/main" val="32407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Смета расходования на реализацию проекта: </a:t>
            </a:r>
            <a:r>
              <a:rPr lang="ru-RU" dirty="0" err="1"/>
              <a:t>софинансирование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000682"/>
              </p:ext>
            </p:extLst>
          </p:nvPr>
        </p:nvGraphicFramePr>
        <p:xfrm>
          <a:off x="810000" y="2385179"/>
          <a:ext cx="9350000" cy="4265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000">
                  <a:extLst>
                    <a:ext uri="{9D8B030D-6E8A-4147-A177-3AD203B41FA5}">
                      <a16:colId xmlns:a16="http://schemas.microsoft.com/office/drawing/2014/main" val="2489991695"/>
                    </a:ext>
                  </a:extLst>
                </a:gridCol>
                <a:gridCol w="4675000">
                  <a:extLst>
                    <a:ext uri="{9D8B030D-6E8A-4147-A177-3AD203B41FA5}">
                      <a16:colId xmlns:a16="http://schemas.microsoft.com/office/drawing/2014/main" val="1826040823"/>
                    </a:ext>
                  </a:extLst>
                </a:gridCol>
              </a:tblGrid>
              <a:tr h="5836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Статья расходов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Стоимость (ед.) руб.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076293"/>
                  </a:ext>
                </a:extLst>
              </a:tr>
              <a:tr h="58365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Психологическое здоровье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100.000 (из средств работодателя)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5885756"/>
                  </a:ext>
                </a:extLst>
              </a:tr>
              <a:tr h="71857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Физическое здоровье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450.000 (с компенсацией из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профсредств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членов профсоюза)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8256841"/>
                  </a:ext>
                </a:extLst>
              </a:tr>
              <a:tr h="10778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Материальная база (экипировка,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спортснаряды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туристические походы(слеты), призы-награды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200.000 (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9319770"/>
                  </a:ext>
                </a:extLst>
              </a:tr>
              <a:tr h="58365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Семейно-оздоровительный отдых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200.000 (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3717882"/>
                  </a:ext>
                </a:extLst>
              </a:tr>
              <a:tr h="71857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 просветительско-профилактического характера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50.000 (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735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26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Ожидаемые результаты: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24514"/>
              </p:ext>
            </p:extLst>
          </p:nvPr>
        </p:nvGraphicFramePr>
        <p:xfrm>
          <a:off x="547007" y="2059214"/>
          <a:ext cx="10553700" cy="4702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850">
                  <a:extLst>
                    <a:ext uri="{9D8B030D-6E8A-4147-A177-3AD203B41FA5}">
                      <a16:colId xmlns:a16="http://schemas.microsoft.com/office/drawing/2014/main" val="2369661488"/>
                    </a:ext>
                  </a:extLst>
                </a:gridCol>
                <a:gridCol w="5276850">
                  <a:extLst>
                    <a:ext uri="{9D8B030D-6E8A-4147-A177-3AD203B41FA5}">
                      <a16:colId xmlns:a16="http://schemas.microsoft.com/office/drawing/2014/main" val="2243857742"/>
                    </a:ext>
                  </a:extLst>
                </a:gridCol>
              </a:tblGrid>
              <a:tr h="62981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Качественные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Количественные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790929"/>
                  </a:ext>
                </a:extLst>
              </a:tr>
              <a:tr h="9116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у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педсостава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знаний о культуре личного здоровья, как элемента Профессиональной культуры педагога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Снижение количества больничных листов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006005"/>
                  </a:ext>
                </a:extLst>
              </a:tr>
              <a:tr h="9116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Снижение показателей эмоционального выгорания среди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педсостава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(по сравнению на начало проекта)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собственных команд из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педсостава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 учетом возможности дополнительных занятий спортом на рабочем месте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387862"/>
                  </a:ext>
                </a:extLst>
              </a:tr>
              <a:tr h="9116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доли работников, активно стремящихся к здоровому образу жизни (снижение курильщиков)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занимающихся в фитнесс-центрах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718238"/>
                  </a:ext>
                </a:extLst>
              </a:tr>
              <a:tr h="9116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Использование релаксационных помещений школы в личных  целях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870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0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28</TotalTime>
  <Words>286</Words>
  <Application>Microsoft Office PowerPoint</Application>
  <PresentationFormat>Широкоэкранный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Times New Roman</vt:lpstr>
      <vt:lpstr>Wingdings 2</vt:lpstr>
      <vt:lpstr>Цитаты</vt:lpstr>
      <vt:lpstr>Информационная карта проекта ТПО САО города Москвы «Здоровье –  как часть профессиональной культуры педагога» </vt:lpstr>
      <vt:lpstr>Цель: </vt:lpstr>
      <vt:lpstr>Задачи: </vt:lpstr>
      <vt:lpstr> Сроки и этапы:</vt:lpstr>
      <vt:lpstr>Механизмы реализации проекта:</vt:lpstr>
      <vt:lpstr>Описание продукта: </vt:lpstr>
      <vt:lpstr>Смета расходования на реализацию проекта: софинансирование</vt:lpstr>
      <vt:lpstr>Ожидаемые результаты: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</cp:revision>
  <dcterms:created xsi:type="dcterms:W3CDTF">2018-09-30T11:43:31Z</dcterms:created>
  <dcterms:modified xsi:type="dcterms:W3CDTF">2018-09-30T12:12:22Z</dcterms:modified>
</cp:coreProperties>
</file>