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26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C"/>
    <a:srgbClr val="009B3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3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3551-F9EE-4F30-AAA6-A3E89CAD31BE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" y="2242434"/>
            <a:ext cx="1064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Что нужно знать председателю ППО, 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работнику и работодателю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в период режима повышенной готовности?</a:t>
            </a:r>
            <a:endParaRPr lang="ru-RU" sz="3600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Селекторное совещание «Профсоюзный час» от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01.04.2020 Часть 2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405003"/>
            <a:ext cx="971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Актуальные вопросы организации труда и отдыха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такое «нерабочие дни»?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 этот период выходит на работу? Зачем в школах дежурные группы?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704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Выдержки из СанПиН по организации онлайн образовательного процесса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920" y="2762191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Графики работы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за монитором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Длительность 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026" y="825364"/>
            <a:ext cx="7500937" cy="7243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Горячая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линия МГО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290" y="2190690"/>
            <a:ext cx="9710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Охрана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Трудовое законодательство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Фонд благотворительной помощи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Кредитный союз учителей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Отдых и оздоровление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Профсоюзная деятельность ППО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Психологическая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07.04.2020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465" y="1661943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7C2C"/>
                </a:solidFill>
                <a:latin typeface="Roboto Bk" pitchFamily="2" charset="0"/>
                <a:ea typeface="Roboto Bk" pitchFamily="2" charset="0"/>
              </a:rPr>
              <a:t>8-800-555-25-72</a:t>
            </a:r>
            <a:endParaRPr lang="ru-RU" sz="3600" dirty="0">
              <a:solidFill>
                <a:srgbClr val="FF7C2C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78" y="828249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Нерабочие дни и зарплата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233552"/>
            <a:ext cx="97107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Оклад или з/п?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Компенсационные и стимулирующие выплаты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заработной 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Табель учета рабочего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Отпуск, больничный,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Совпадение отпуска и больничного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Перенос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 отпусков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382" y="2419290"/>
            <a:ext cx="7128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Изменения в графике отпусков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Продолжительность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5054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Ответы на вопросы членов Профсоюза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 и удаленная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Комментарий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юриста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75" y="1027133"/>
            <a:ext cx="8089675" cy="12874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 по организации дистанционного обучения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057" y="2648287"/>
            <a:ext cx="93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примерные модели реализации образовательных программ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о порядке организации процесса дистанционного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реализации учебной и производственной практик в колледжах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5444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38" y="759752"/>
            <a:ext cx="10844212" cy="5832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Селекторное совещание «Профсоюзный час» </a:t>
            </a: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18.03.2020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5" y="3619708"/>
            <a:ext cx="1148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«Школы </a:t>
            </a:r>
            <a:r>
              <a:rPr lang="ru-RU" sz="2400" i="1" dirty="0">
                <a:solidFill>
                  <a:srgbClr val="181818"/>
                </a:solidFill>
                <a:latin typeface="Roboto" pitchFamily="2" charset="0"/>
              </a:rPr>
              <a:t>продолжают учить, просто делают это в другом технологическом режиме – дистанционно. Но это не означает, что от этого нагрузка на учителей каким-то образом станет легче. Скорее всего, она может осложниться с учетом этого режима. Поэтому ни о каком сокращении оплаты не может быть речи</a:t>
            </a:r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!»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1716896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комментарии специалистов МГО Профсоюза о ситуации в связи с введением режима повышенной готовности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подключение руководителя ДОНМ Калины И.И.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437" y="6334780"/>
            <a:ext cx="5004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https://mgoprof.ru/?p=14534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Продление больничного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от 16 апреля 2020 года № 517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работодателя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Размер пособия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Внезапное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об увольнении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Консультация с юристом МГО Профсоюза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продолжить работу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5570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Зарплаты педагогов снижаться не должны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9323"/>
            <a:ext cx="11681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Письмо заместителя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министра просвещения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Виктора </a:t>
            </a:r>
            <a:r>
              <a:rPr lang="ru-RU" sz="2400" dirty="0" err="1" smtClean="0">
                <a:latin typeface="Roboto Lt" pitchFamily="2" charset="0"/>
                <a:ea typeface="Roboto Lt" pitchFamily="2" charset="0"/>
              </a:rPr>
              <a:t>Басюка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 руководителям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органов исполнительной власти субъектов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РФ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Применение электронного обучения и дистанционных образовательных технологий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снижает норму часов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педагогической работы и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может являться основанием для уменьшения размера заработной 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включая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компенсационные и стимулирующие выплаты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 том числе при переводе работников (педагогических и иных)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на режим удаленной (дистанционной) работы. </a:t>
            </a:r>
            <a:endParaRPr lang="ru-RU" sz="2400" b="1" dirty="0" smtClean="0">
              <a:latin typeface="Roboto Lt" pitchFamily="2" charset="0"/>
              <a:ea typeface="Roboto Lt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Корреляция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с позицией Общероссийского Профсоюза работников народного образования и науки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Дисциплинарные взыскания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69" y="2091155"/>
            <a:ext cx="10947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Правомерность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наложения дисциплинарных взысканий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нет нормативного регулирования порядка заполнения форм отчетности, нет и вины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Снятие дисциплинарного взыскания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Действия сторон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№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706" y="2319755"/>
            <a:ext cx="90149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График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Ненормированный рабочий день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Влияние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удаленки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 на отпуск и з/п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Оплата труда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18" y="1962567"/>
            <a:ext cx="90149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Ипотека и кредиты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Оплата труда педагогов дополнительного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Увеличение нагрузки на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Назначение доплат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Дополнительные отпуска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5762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20144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Постановление МГО Профсоюза от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22.04.2020 № 3-1 «О текущем моменте и работе МГО Профсоюза в условиях ограничений в связи с распространением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COVID-19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57" y="3256538"/>
            <a:ext cx="11081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Основные направления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Значимые результаты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Координация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работы 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информационная поддержка ТПО и ППО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5821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в День охраны труда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5" y="2009865"/>
            <a:ext cx="89721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в порядке проведения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новые возможности при проведении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документы, сопутствующие проведению медосмотров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https://mgoprof.ru/?p=16082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Самоизоляция и уведомление об увольнении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алгоритмы действий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письменное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уведомление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работника: порядок и форма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выдача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трудовой книжки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p=160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Зарплата в мае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особенности компенсационных и стимулирующих выплат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пример расчета выплат в мае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110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49" y="774040"/>
            <a:ext cx="11616513" cy="231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Мониторинг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оплаты труда и соблюдения трудового законодательства и иных актов, содержащих нормы трудового права, в период действия режима повышенной готовности в соответствии с Указом Мэра Москвы </a:t>
            </a:r>
            <a:r>
              <a:rPr lang="ru-RU" sz="28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05.03.2020 № 12-УМ </a:t>
            </a:r>
            <a:endParaRPr lang="ru-RU" sz="2800" b="1" dirty="0" smtClean="0">
              <a:solidFill>
                <a:srgbClr val="FF7C2C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 введении режима повышенной готовности»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3474258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Председателям первичных профсоюзных организаций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оперативно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предоставлять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территориальные профсоюзные организации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информацию о выявленных случаях ущемления трудовых прав работников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период действия режима повышенной готовности в городе Москве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Письмо МГО Профсоюза от 19.03.2020 № 01-12-107/2020</a:t>
            </a:r>
          </a:p>
        </p:txBody>
      </p:sp>
    </p:spTree>
    <p:extLst>
      <p:ext uri="{BB962C8B-B14F-4D97-AF65-F5344CB8AC3E}">
        <p14:creationId xmlns:p14="http://schemas.microsoft.com/office/powerpoint/2010/main" val="1144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866" y="758725"/>
            <a:ext cx="5050974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Разъяснения юристов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организация труда в майские праздники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различия при 5-дневной и 6-дневной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рабочей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неделе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привлечение к работе с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6 по 8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мая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5197" y="830162"/>
            <a:ext cx="7072312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Дисциплинарные взыскания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2238702"/>
            <a:ext cx="113780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такое дисциплинарный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проступок?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Как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снять взыскание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досрочно?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Выплачиваются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ли премии «провинившемуся»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работнику?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делать, если взыскание наложили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неправомерно?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4"/>
            <a:ext cx="8149003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«Профсоюзные пятиминутки»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собраны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в целый «Профсоюзный час»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8" y="2062103"/>
            <a:ext cx="11769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итоги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президиума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1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Мая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взаимодействие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соцпартнеров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дисциплинарные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взыскания и «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зарплата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мае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порядке проведения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ответы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 вопросы, которые задают председателям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первичек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«Кредитного союза учителей»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деятельность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Столичной ассоциации молодых педагогов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06.05.2020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5"/>
            <a:ext cx="814900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Памятка воспитателям и учителям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69" y="1719203"/>
            <a:ext cx="117693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учет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требований СанПиН при использовании персональных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компьютеров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рабочего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места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Рабочее место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педагога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Гигиенические требования к организации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занятий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Профилактические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мероприятия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занятий с ПК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детей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Время проведения гимнастики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7337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0675" y="810458"/>
            <a:ext cx="49914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Час с Профсоюзом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69" y="1479464"/>
            <a:ext cx="1176931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Условия труда во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время действия ограничительных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мер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Интенсификация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труда и стимулирующие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выплаты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Совмещение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совместительство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Перенос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продолжительность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отпуска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Свободное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посещение занятий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учениками: нагрузка и зарплата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Участие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ГИА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Урегулирование споров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 детьми с ОВЗ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Аттестация педагогических работников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Льготная пенсия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1" y="830237"/>
            <a:ext cx="11806211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. Рекомендации работникам и работодателям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09" y="2316971"/>
            <a:ext cx="11429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Методические комментарии Минтруда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режиму труда органов государственной власти, органов местного самоуправления и организаций с участием государства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Обращение мэра Москвы</a:t>
            </a:r>
            <a:endParaRPr lang="ru-RU" sz="3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https://mgoprof.ru/?p=14540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434" y="682197"/>
            <a:ext cx="5285949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Карантин и больничный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35" y="1533465"/>
            <a:ext cx="12196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Постановление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Правительства РФ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№ 294 от 18 марта 2020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«Об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утверждении Временных правил оформления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листков нетрудоспособности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назначения и выплаты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пособий по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временной нетрудоспособности в случае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карантина»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Правила распространяются на застрахованных лиц,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прибывших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в Российскую Федерацию с территории стран, где зарегистрированы случаи заболевания новой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коронавирусной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инфекцией (2019-nCoV), а также на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проживающих совместно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 ними застрахованных лиц.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077" y="223355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Режим рабочего времени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Возможность удаленной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Оформление дополнительных соглашений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https://mgoprof.ru/?p=14594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или отпуск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Самоизоляция или «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Заработная плата «на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Проверки в школах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Медицинское вмешательство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Нерабочая неделя.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Мнение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юриста и экономиста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633603"/>
            <a:ext cx="9710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Будут ли работать школы?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 организовать работу в дежурных группах?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делать педагогическим работникам, не задействованным в работе дежурных групп?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1212</Words>
  <Application>Microsoft Office PowerPoint</Application>
  <PresentationFormat>Широкоэкранный</PresentationFormat>
  <Paragraphs>227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Roboto</vt:lpstr>
      <vt:lpstr>Roboto Bk</vt:lpstr>
      <vt:lpstr>Roboto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Secretov</dc:creator>
  <cp:lastModifiedBy>Танечка</cp:lastModifiedBy>
  <cp:revision>44</cp:revision>
  <dcterms:created xsi:type="dcterms:W3CDTF">2019-01-22T15:08:58Z</dcterms:created>
  <dcterms:modified xsi:type="dcterms:W3CDTF">2020-05-15T08:15:35Z</dcterms:modified>
</cp:coreProperties>
</file>