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8" r:id="rId4"/>
    <p:sldId id="349" r:id="rId5"/>
    <p:sldId id="350" r:id="rId6"/>
    <p:sldId id="351" r:id="rId7"/>
    <p:sldId id="352" r:id="rId8"/>
    <p:sldId id="353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54" r:id="rId18"/>
  </p:sldIdLst>
  <p:sldSz cx="9144000" cy="6858000" type="screen4x3"/>
  <p:notesSz cx="9947275" cy="6815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1" d="100"/>
          <a:sy n="81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5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5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F49C-B0C3-42D1-A25C-3BEE1AE9D18C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198"/>
            <a:ext cx="4310485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8" y="6473198"/>
            <a:ext cx="4310485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DF3AE-E821-4766-B502-01074CA8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0F89-588E-4CE5-BA00-EFC3A045276F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2488"/>
            <a:ext cx="306705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79775"/>
            <a:ext cx="7956550" cy="2682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3825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473825"/>
            <a:ext cx="431165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0940-3D22-407A-9F55-C33A6C47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4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7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8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5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7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3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6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6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2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5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6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9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58F8-3F03-47A5-9BF1-2CAA6FCC6901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300C-B939-42BD-BBD3-A9C0387F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58F8-3F03-47A5-9BF1-2CAA6FCC69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300C-B939-42BD-BBD3-A9C0387F5A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752528"/>
          </a:xfrm>
        </p:spPr>
        <p:txBody>
          <a:bodyPr>
            <a:noAutofit/>
          </a:bodyPr>
          <a:lstStyle/>
          <a:p>
            <a:r>
              <a:rPr lang="ru-RU" sz="3200" b="1" dirty="0"/>
              <a:t>Р Е К О М Е Н Д А Ц И </a:t>
            </a:r>
            <a:r>
              <a:rPr lang="ru-RU" sz="3200" b="1" dirty="0" err="1"/>
              <a:t>И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по порядку уплаты и учета членских профсоюзных взносов в Московской городской организации Профсоюза работников народного образования и науки Российской Федерации </a:t>
            </a:r>
            <a:br>
              <a:rPr lang="ru-RU" sz="3200" b="1" dirty="0"/>
            </a:br>
            <a:r>
              <a:rPr lang="ru-RU" sz="3200" b="1" dirty="0"/>
              <a:t>(Утверждены Постановлением Президиума Комитета МГО Профсоюза </a:t>
            </a:r>
            <a:br>
              <a:rPr lang="ru-RU" sz="3200" b="1" dirty="0"/>
            </a:br>
            <a:r>
              <a:rPr lang="ru-RU" sz="3200" b="1" dirty="0"/>
              <a:t>№35 от 25.01.2018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877272"/>
            <a:ext cx="35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заведующий финансовым отделом</a:t>
            </a:r>
            <a:br>
              <a:rPr lang="ru-RU" sz="1600" b="1" dirty="0"/>
            </a:br>
            <a:r>
              <a:rPr lang="ru-RU" sz="1600" b="1" dirty="0"/>
              <a:t>МГО Профсоюза Воронов Ю.К.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22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/>
              <a:t>Отраслевое соглашение между Департаментом образования города Москвы и Московской городской организацией Профсоюза на 2017-2019 годы</a:t>
            </a:r>
            <a:endParaRPr lang="ru-RU" sz="2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2.2. Профсоюз:</a:t>
            </a:r>
          </a:p>
          <a:p>
            <a:r>
              <a:rPr lang="ru-RU" dirty="0">
                <a:solidFill>
                  <a:prstClr val="black"/>
                </a:solidFill>
              </a:rPr>
              <a:t>…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2.2.7. Осуществляет контроль за соблюдением работодателями трудового законодательства и иных актов, содержащих нормы трудового права, содействует предупреждению, выявлению и устранению нарушений социально-трудовых прав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074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/>
              <a:t>Отраслевое соглашение между Департаментом образования города Москвы и Московской городской организацией Профсоюза на 2017-2019 годы</a:t>
            </a:r>
            <a:endParaRPr lang="ru-RU" sz="2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9.4. В целях обеспечения конструктивного взаимодействия, гарантий прав профсоюзных организаций и членов профсоюза в интересах дальнейшего развития социального партнерства в сфере образования города Москвы </a:t>
            </a:r>
            <a:r>
              <a:rPr lang="ru-RU" b="1" dirty="0">
                <a:solidFill>
                  <a:prstClr val="black"/>
                </a:solidFill>
              </a:rPr>
              <a:t>стороны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признают необходимым: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…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предоставление профсоюзным организациям информации по вопросам труда, заработной платы, другим вопросам социально-экономического характера, затрагивающим интересы членов профсоюза;</a:t>
            </a:r>
          </a:p>
        </p:txBody>
      </p:sp>
    </p:spTree>
    <p:extLst>
      <p:ext uri="{BB962C8B-B14F-4D97-AF65-F5344CB8AC3E}">
        <p14:creationId xmlns:p14="http://schemas.microsoft.com/office/powerpoint/2010/main" val="88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/>
              <a:t>Трудовой кодекс Российской Федерации</a:t>
            </a:r>
            <a:endParaRPr lang="ru-RU" sz="2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Статья 370. Право профессиональных союзов на осуществление контроля за соблюдением трудового законодательства и иных нормативных правовых актов, содержащих нормы трудового права, выполнением условий коллективных договоров, </a:t>
            </a:r>
            <a:r>
              <a:rPr lang="ru-RU" dirty="0" smtClean="0">
                <a:solidFill>
                  <a:prstClr val="black"/>
                </a:solidFill>
              </a:rPr>
              <a:t>соглашений.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/>
              <a:t>Письмо </a:t>
            </a:r>
            <a:r>
              <a:rPr lang="ru-RU" sz="2400" b="1" dirty="0" err="1"/>
              <a:t>Роскомнадзора</a:t>
            </a:r>
            <a:r>
              <a:rPr lang="ru-RU" sz="2400" b="1" dirty="0"/>
              <a:t> от 27 июня 2011 г. N ШР-13444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262" y="2420888"/>
            <a:ext cx="8157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         </a:t>
            </a:r>
            <a:r>
              <a:rPr lang="ru-RU" b="1" dirty="0">
                <a:solidFill>
                  <a:prstClr val="black"/>
                </a:solidFill>
              </a:rPr>
              <a:t>… действия представителей работников профессионального союза </a:t>
            </a:r>
            <a:r>
              <a:rPr lang="ru-RU" dirty="0">
                <a:solidFill>
                  <a:prstClr val="black"/>
                </a:solidFill>
              </a:rPr>
              <a:t>в части, касающейся запроса и получения от работодателя документов, содержащих персональные данные работников, необходимых для осуществления профессионального контроля за соблюдением трудового законодательства, </a:t>
            </a:r>
            <a:r>
              <a:rPr lang="ru-RU" b="1" dirty="0">
                <a:solidFill>
                  <a:prstClr val="black"/>
                </a:solidFill>
              </a:rPr>
              <a:t>подпадают под исключение</a:t>
            </a:r>
            <a:r>
              <a:rPr lang="ru-RU" dirty="0">
                <a:solidFill>
                  <a:prstClr val="black"/>
                </a:solidFill>
              </a:rPr>
              <a:t>, предусмотренное п. 1 ч. 2 ст. 6 Федерального закона от 27 июля 2006 г. N 152-ФЗ "О персональных данных", 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не требуют согласия указанных лиц на обработку их персональных данных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</a:rPr>
              <a:t>          Обращаем внимание, что </a:t>
            </a:r>
            <a:r>
              <a:rPr lang="ru-RU" b="1" dirty="0">
                <a:solidFill>
                  <a:prstClr val="black"/>
                </a:solidFill>
              </a:rPr>
              <a:t>представители профессионального союза</a:t>
            </a:r>
            <a:r>
              <a:rPr lang="ru-RU" dirty="0">
                <a:solidFill>
                  <a:prstClr val="black"/>
                </a:solidFill>
              </a:rPr>
              <a:t>, получившие документы, содержащие персональные данные работника, </a:t>
            </a:r>
            <a:r>
              <a:rPr lang="ru-RU" b="1" dirty="0">
                <a:solidFill>
                  <a:prstClr val="black"/>
                </a:solidFill>
              </a:rPr>
              <a:t>обязаны соблюдать требования конфиденциальности и безопасности </a:t>
            </a:r>
            <a:r>
              <a:rPr lang="ru-RU" dirty="0">
                <a:solidFill>
                  <a:prstClr val="black"/>
                </a:solidFill>
              </a:rPr>
              <a:t>при их обработке, а также обеспечить их использование только в целях, для достижения которых они были предоставлены.</a:t>
            </a:r>
          </a:p>
        </p:txBody>
      </p:sp>
    </p:spTree>
    <p:extLst>
      <p:ext uri="{BB962C8B-B14F-4D97-AF65-F5344CB8AC3E}">
        <p14:creationId xmlns:p14="http://schemas.microsoft.com/office/powerpoint/2010/main" val="848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/>
              <a:t>Постановление Правительства РСФСР от 5 декабря 1991 г. N 35 «О перечне сведений, которые не могут составлять коммерческую тайну»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         1. Установить, что коммерческую тайну предприятия и предпринимателя не могут составлять: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          …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          сведения о численности, составе работающих, их заработной плате и условиях труда, а также о наличии свободных рабочих мест;</a:t>
            </a:r>
          </a:p>
        </p:txBody>
      </p:sp>
    </p:spTree>
    <p:extLst>
      <p:ext uri="{BB962C8B-B14F-4D97-AF65-F5344CB8AC3E}">
        <p14:creationId xmlns:p14="http://schemas.microsoft.com/office/powerpoint/2010/main" val="4253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085584" cy="648072"/>
          </a:xfrm>
        </p:spPr>
        <p:txBody>
          <a:bodyPr>
            <a:noAutofit/>
          </a:bodyPr>
          <a:lstStyle/>
          <a:p>
            <a:r>
              <a:rPr lang="ru-RU" sz="2400" b="1" dirty="0"/>
              <a:t>Федеральный закон от 12 января 1996 г. № 7-ФЗ </a:t>
            </a:r>
            <a:br>
              <a:rPr lang="ru-RU" sz="2400" b="1" dirty="0"/>
            </a:br>
            <a:r>
              <a:rPr lang="ru-RU" sz="2400" b="1" dirty="0"/>
              <a:t>«О некоммерческих организациях»</a:t>
            </a:r>
            <a:endParaRPr lang="ru-RU" sz="2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Статья 32. Контроль за деятельностью некоммерческой организации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…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2. Размеры и структура доходов некоммерческой организации, а также сведения о размерах и составе имущества, о ее расходах, численности и составе работников, об оплате их труда не могут быть предметом коммерческой тайны.</a:t>
            </a:r>
          </a:p>
        </p:txBody>
      </p:sp>
    </p:spTree>
    <p:extLst>
      <p:ext uri="{BB962C8B-B14F-4D97-AF65-F5344CB8AC3E}">
        <p14:creationId xmlns:p14="http://schemas.microsoft.com/office/powerpoint/2010/main" val="35334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75252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064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Членские </a:t>
            </a:r>
            <a:r>
              <a:rPr lang="ru-RU" sz="2400" dirty="0"/>
              <a:t>профсоюзные взносы в Московской городской организации Профсоюза уплачиваются путем безналичного перечисления либо наличными средствами в кассу  профсоюзной организации.</a:t>
            </a:r>
          </a:p>
          <a:p>
            <a:pPr algn="just"/>
            <a:r>
              <a:rPr lang="ru-RU" sz="2400" dirty="0"/>
              <a:t>          Конкретная форма уплаты членских профсоюзных взносов устанавливается решением выборного коллегиального руководящего органа  организации Профсоюза – профсоюзного комитета и предусматривается в коллективном договоре (соглашении).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8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Вступительные </a:t>
            </a:r>
            <a:r>
              <a:rPr lang="ru-RU" sz="2400" dirty="0"/>
              <a:t>и ежемесячные членские профсоюзные взносы наличными деньгами вносятся в кассу вышестоящей профсоюзной организации, приходуются в установленном порядке и вносятся на расчетный счет в </a:t>
            </a:r>
            <a:r>
              <a:rPr lang="ru-RU" sz="2400" dirty="0" smtClean="0"/>
              <a:t>банк.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89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</a:t>
            </a:r>
            <a:r>
              <a:rPr lang="ru-RU" sz="2000" dirty="0" smtClean="0"/>
              <a:t>Безналичная </a:t>
            </a:r>
            <a:r>
              <a:rPr lang="ru-RU" sz="2000" dirty="0"/>
              <a:t>форма уплаты членских профсоюзных взносов осуществляется путем удержания из заработной платы </a:t>
            </a:r>
            <a:r>
              <a:rPr lang="ru-RU" sz="2000" b="1" dirty="0"/>
              <a:t>на основании письменных заявлений членов Профсоюза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dirty="0"/>
              <a:t>Оригиналы заявлений членов Профсоюза об удержании и перечислении членских профсоюзных взносов на счет профсоюзной организации должны храниться в бухгалтерии работодателя, а их копии в профсоюзном комитете первичной профсоюзной организации. </a:t>
            </a:r>
          </a:p>
          <a:p>
            <a:pPr algn="just"/>
            <a:r>
              <a:rPr lang="ru-RU" sz="2000" dirty="0"/>
              <a:t>          При этом заявления на удержание и перечисление членских профсоюзных взносов передаются в бухгалтерию работодателя в прошитом и заверенном председателем профсоюзной организации виде с указанием количества передаваемых заявлений. Кроме того оформляется и передается под роспись в бухгалтерию работодателя реестр передаваемых заявлений с указанием ФИО заявителей. Реестр оформляется в двух экземплярах.</a:t>
            </a:r>
          </a:p>
          <a:p>
            <a:pPr algn="just"/>
            <a:r>
              <a:rPr lang="ru-RU" sz="2400" dirty="0"/>
              <a:t> </a:t>
            </a:r>
          </a:p>
          <a:p>
            <a:pPr algn="just"/>
            <a:r>
              <a:rPr lang="ru-RU" sz="2000" b="1" dirty="0"/>
              <a:t>          Таким образом, в профсоюзном комитете остаются копии заявлений и второй экземпляр прошитого реестра с отметкой в получении его бухгалтерией работодателя.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36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         Работодатель </a:t>
            </a:r>
            <a:r>
              <a:rPr lang="ru-RU" sz="2400" dirty="0"/>
              <a:t>ежемесячно и бесплатно перечисляет на счет профсоюзной организации членские профсоюзные взносы, удержанные из заработной платы работников и не вправе задерживать их перечисление.  </a:t>
            </a:r>
          </a:p>
          <a:p>
            <a:pPr algn="just"/>
            <a:r>
              <a:rPr lang="ru-RU" sz="2400" dirty="0"/>
              <a:t> </a:t>
            </a:r>
          </a:p>
          <a:p>
            <a:pPr algn="just"/>
            <a:r>
              <a:rPr lang="ru-RU" sz="2400" dirty="0"/>
              <a:t>          Удержанные профсоюзные взносы, как денежные средства, перестают быть собственностью работодателя и подлежат немедленному перечислению в полном объеме на счет профсоюзной организации.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          Реквизиты для перечисления удержанных профсоюзных взносов предоставляются работодателю профсоюзной организацией.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Документальным подтверждением ежемесячной уплаты членских профсоюзных взносов членом профсоюза являются:</a:t>
            </a:r>
          </a:p>
          <a:p>
            <a:pPr algn="just"/>
            <a:r>
              <a:rPr lang="ru-RU" sz="2400" dirty="0"/>
              <a:t>         </a:t>
            </a:r>
            <a:endParaRPr lang="en-US" sz="2400" dirty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расчетно-платежная ведомость на заработную плату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лицевой счет или расчетный листок при безналичном порядке уплаты взносов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ведомость уплаты членских профсоюзных взносов при уплате их наличными деньгами в кассу профсоюзной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936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48690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2000" dirty="0" smtClean="0"/>
              <a:t>Профсоюзному </a:t>
            </a:r>
            <a:r>
              <a:rPr lang="ru-RU" sz="2000" dirty="0"/>
              <a:t>комитету и контрольно-ревизионной комиссии профсоюзной организации рекомендуется не реже двух раз в год производить сверку удержания и перечисления профсоюзных взносов. </a:t>
            </a:r>
            <a:endParaRPr lang="en-US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         При определении видов заработной платы и других доходов, связанных с трудовой деятельностью,  с которых уплачиваются членские профсоюзные взносы следует руководствоваться </a:t>
            </a:r>
            <a:r>
              <a:rPr lang="ru-RU" sz="2000" b="1" dirty="0"/>
              <a:t>Положением о порядке уплаты, распределения и учета членских профсоюзных взносов в Московской городской организации Профсоюза, утвержденном Постановлением Президиума Комитета МГО Профсоюза №08 от 30 ноября 2015 г. </a:t>
            </a:r>
            <a:endParaRPr lang="ru-RU" sz="2000" dirty="0"/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algn="just"/>
            <a:r>
              <a:rPr lang="ru-RU" sz="2000" dirty="0"/>
              <a:t>          Данное Положение содержит </a:t>
            </a:r>
            <a:r>
              <a:rPr lang="ru-RU" sz="2000" b="1" dirty="0"/>
              <a:t>Приложение №1</a:t>
            </a:r>
            <a:r>
              <a:rPr lang="ru-RU" sz="2000" dirty="0"/>
              <a:t> в котором указан перечень видов заработной платы и других доходов, связанных с трудовой деятельностью, с которых уплачиваются членские профсоюзные взносы. </a:t>
            </a:r>
          </a:p>
          <a:p>
            <a:pPr algn="just"/>
            <a:r>
              <a:rPr lang="ru-RU" sz="2000" dirty="0"/>
              <a:t>          </a:t>
            </a:r>
            <a:r>
              <a:rPr lang="ru-RU" sz="2000" dirty="0" smtClean="0"/>
              <a:t>В </a:t>
            </a:r>
            <a:r>
              <a:rPr lang="ru-RU" sz="2000" b="1" dirty="0"/>
              <a:t>Приложении №2</a:t>
            </a:r>
            <a:r>
              <a:rPr lang="ru-RU" sz="2000" dirty="0"/>
              <a:t> к Положению приведен перечень выплат, с которых не уплачиваются членские профсоюзные взносы.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676456" cy="1512168"/>
          </a:xfrm>
          <a:ln w="15875">
            <a:noFill/>
          </a:ln>
        </p:spPr>
        <p:txBody>
          <a:bodyPr vert="horz" lIns="91440" tIns="0" rIns="91440" bIns="45720" rtlCol="0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Основания для осуществления профсоюзными организациями контроля за соблюдением работодателями трудового законодательства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/>
              <a:t>Устав Профессионального союза работников народного образования и науки Российской Федераци</a:t>
            </a:r>
            <a:r>
              <a:rPr lang="ru-RU" sz="2400" dirty="0"/>
              <a:t>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79415"/>
            <a:ext cx="8157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Статья 18. Обязанности первичной профсоюзной организации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Первичная профсоюзная организация обязана:</a:t>
            </a:r>
          </a:p>
          <a:p>
            <a:r>
              <a:rPr lang="ru-RU" dirty="0">
                <a:solidFill>
                  <a:prstClr val="black"/>
                </a:solidFill>
              </a:rPr>
              <a:t>1. Выполнять Устав Профсоюза и решения профсоюзных органов, принятые в соответствии с Уставом Профсоюза.</a:t>
            </a:r>
          </a:p>
          <a:p>
            <a:r>
              <a:rPr lang="ru-RU" dirty="0">
                <a:solidFill>
                  <a:prstClr val="black"/>
                </a:solidFill>
              </a:rPr>
              <a:t>…</a:t>
            </a:r>
          </a:p>
          <a:p>
            <a:r>
              <a:rPr lang="ru-RU" dirty="0">
                <a:solidFill>
                  <a:prstClr val="black"/>
                </a:solidFill>
              </a:rPr>
              <a:t>5</a:t>
            </a:r>
            <a:r>
              <a:rPr lang="ru-RU" b="1" dirty="0">
                <a:solidFill>
                  <a:prstClr val="black"/>
                </a:solidFill>
              </a:rPr>
              <a:t>. Осуществлять контроль за полнотой и своевременностью удержания и перечисления членских профсоюзных взносов работодателем.</a:t>
            </a:r>
          </a:p>
        </p:txBody>
      </p:sp>
    </p:spTree>
    <p:extLst>
      <p:ext uri="{BB962C8B-B14F-4D97-AF65-F5344CB8AC3E}">
        <p14:creationId xmlns:p14="http://schemas.microsoft.com/office/powerpoint/2010/main" val="6134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851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7_Тема Office</vt:lpstr>
      <vt:lpstr>Р Е К О М Е Н Д А Ц И И  по порядку уплаты и учета членских профсоюзных взносов в Московской городской организации Профсоюза работников народного образования и науки Российской Федерации  (Утверждены Постановлением Президиума Комитета МГО Профсоюза  №35 от 25.01.2018.)</vt:lpstr>
      <vt:lpstr>  </vt:lpstr>
      <vt:lpstr>  </vt:lpstr>
      <vt:lpstr>  </vt:lpstr>
      <vt:lpstr>  </vt:lpstr>
      <vt:lpstr>  </vt:lpstr>
      <vt:lpstr>  </vt:lpstr>
      <vt:lpstr>Основания для осуществления профсоюзными организациями контроля за соблюдением работодателями трудового законодательства  </vt:lpstr>
      <vt:lpstr>Устав Профессионального союза работников народного образования и науки Российской Федерации</vt:lpstr>
      <vt:lpstr>Отраслевое соглашение между Департаментом образования города Москвы и Московской городской организацией Профсоюза на 2017-2019 годы</vt:lpstr>
      <vt:lpstr>Отраслевое соглашение между Департаментом образования города Москвы и Московской городской организацией Профсоюза на 2017-2019 годы</vt:lpstr>
      <vt:lpstr>Трудовой кодекс Российской Федерации</vt:lpstr>
      <vt:lpstr>Письмо Роскомнадзора от 27 июня 2011 г. N ШР-13444</vt:lpstr>
      <vt:lpstr>Постановление Правительства РСФСР от 5 декабря 1991 г. N 35 «О перечне сведений, которые не могут составлять коммерческую тайну»</vt:lpstr>
      <vt:lpstr>Федеральный закон от 12 января 1996 г. № 7-ФЗ  «О некоммерческих организациях»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Предварительные итоги опроса «Избавиться_нельзя_научить!»</dc:title>
  <dc:creator>Баринова</dc:creator>
  <cp:lastModifiedBy>Воронов</cp:lastModifiedBy>
  <cp:revision>64</cp:revision>
  <cp:lastPrinted>2018-02-12T14:24:22Z</cp:lastPrinted>
  <dcterms:created xsi:type="dcterms:W3CDTF">2017-02-15T07:52:08Z</dcterms:created>
  <dcterms:modified xsi:type="dcterms:W3CDTF">2018-02-16T13:04:07Z</dcterms:modified>
</cp:coreProperties>
</file>