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  <p:sldMasterId id="2147483780" r:id="rId3"/>
    <p:sldMasterId id="214748379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6" r:id="rId6"/>
    <p:sldId id="281" r:id="rId7"/>
    <p:sldId id="285" r:id="rId8"/>
    <p:sldId id="284" r:id="rId9"/>
    <p:sldId id="274" r:id="rId10"/>
  </p:sldIdLst>
  <p:sldSz cx="9144000" cy="5148263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00" autoAdjust="0"/>
  </p:normalViewPr>
  <p:slideViewPr>
    <p:cSldViewPr>
      <p:cViewPr>
        <p:scale>
          <a:sx n="90" d="100"/>
          <a:sy n="90" d="100"/>
        </p:scale>
        <p:origin x="-264" y="-270"/>
      </p:cViewPr>
      <p:guideLst>
        <p:guide orient="horz" pos="16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903C2-0215-4621-8790-DD1F278E020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8F1A-ABAE-41C2-8A9B-531797948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7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F8DCE-E3FD-994E-A61A-470B0C07C74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6125"/>
            <a:ext cx="6624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4956"/>
            <a:ext cx="545211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83E80-5C40-8741-AC09-5E9839F72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4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83E80-5C40-8741-AC09-5E9839F728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3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7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8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80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0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98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53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0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50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64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9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374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17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95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75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67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07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11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96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8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57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3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387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93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63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875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79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38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14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2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854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7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51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068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5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950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753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4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0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4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4AFE-38A5-435E-B0CC-88A1039FAA38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D004-291B-4BD1-8CFD-D23A31551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2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4AFE-38A5-435E-B0CC-88A1039FA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D004-291B-4BD1-8CFD-D23A315518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7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05979"/>
            <a:ext cx="8784976" cy="1512168"/>
          </a:xfrm>
          <a:ln w="15875">
            <a:noFill/>
          </a:ln>
        </p:spPr>
        <p:txBody>
          <a:bodyPr tIns="0" anchor="t" anchorCtr="0"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0164" y="1854051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составлению сметы первичной профсоюзной организации на 201</a:t>
            </a:r>
            <a:r>
              <a:rPr 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138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9" y="773931"/>
            <a:ext cx="6984774" cy="6480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000" b="1" dirty="0"/>
              <a:t>Смета профсоюзной 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566019"/>
            <a:ext cx="8784976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Устав Профсоюза ст.21 п.2.14.: </a:t>
            </a:r>
            <a:r>
              <a:rPr lang="ru-RU" sz="2000" dirty="0" smtClean="0">
                <a:ea typeface="Tahoma" panose="020B0604030504040204" pitchFamily="34" charset="0"/>
                <a:cs typeface="Times New Roman" panose="02020603050405020304" pitchFamily="18" charset="0"/>
              </a:rPr>
              <a:t>«Профсоюзный комитет утверждает смету доходов и расходов ППО, годовой финансовый отчет и обеспечивает их гласность»</a:t>
            </a:r>
          </a:p>
          <a:p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ФЗ </a:t>
            </a:r>
            <a:r>
              <a:rPr lang="ru-RU" sz="2000" b="1" dirty="0">
                <a:ea typeface="Tahoma" panose="020B0604030504040204" pitchFamily="34" charset="0"/>
                <a:cs typeface="Times New Roman" panose="02020603050405020304" pitchFamily="18" charset="0"/>
              </a:rPr>
              <a:t>№7-ФЗ «О некоммерческих организациях» ст. 3 п.1: </a:t>
            </a:r>
            <a:r>
              <a:rPr lang="ru-RU" sz="2000" dirty="0">
                <a:ea typeface="Tahom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ea typeface="Tahoma" panose="020B0604030504040204" pitchFamily="34" charset="0"/>
                <a:cs typeface="Times New Roman" panose="02020603050405020304" pitchFamily="18" charset="0"/>
              </a:rPr>
              <a:t>Некоммерческие </a:t>
            </a:r>
            <a:r>
              <a:rPr lang="ru-RU" sz="2000" dirty="0">
                <a:ea typeface="Tahoma" panose="020B0604030504040204" pitchFamily="34" charset="0"/>
                <a:cs typeface="Times New Roman" panose="02020603050405020304" pitchFamily="18" charset="0"/>
              </a:rPr>
              <a:t>организации должны иметь самостоятельный баланс и/или смету</a:t>
            </a:r>
            <a:r>
              <a:rPr lang="ru-RU" sz="2000" dirty="0" smtClean="0">
                <a:ea typeface="Tahoma" panose="020B0604030504040204" pitchFamily="34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ФЗ № 10-ФЗ  </a:t>
            </a:r>
            <a:r>
              <a:rPr lang="ru-RU" sz="2000" b="1" dirty="0">
                <a:ea typeface="Tahoma" panose="020B0604030504040204" pitchFamily="34" charset="0"/>
                <a:cs typeface="Times New Roman" panose="02020603050405020304" pitchFamily="18" charset="0"/>
              </a:rPr>
              <a:t>«О </a:t>
            </a:r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Профсоюзах</a:t>
            </a:r>
            <a:r>
              <a:rPr lang="ru-RU" sz="2000" b="1" dirty="0">
                <a:ea typeface="Tahoma" panose="020B0604030504040204" pitchFamily="34" charset="0"/>
                <a:cs typeface="Times New Roman" panose="02020603050405020304" pitchFamily="18" charset="0"/>
              </a:rPr>
              <a:t>, их правах и гарантиях деятельности</a:t>
            </a:r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»;</a:t>
            </a:r>
          </a:p>
          <a:p>
            <a:endParaRPr lang="ru-RU" sz="2000" b="1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ea typeface="Tahoma" panose="020B0604030504040204" pitchFamily="34" charset="0"/>
                <a:cs typeface="Times New Roman" panose="02020603050405020304" pitchFamily="18" charset="0"/>
              </a:rPr>
              <a:t>Смета – финансовый документ, </a:t>
            </a:r>
            <a:r>
              <a:rPr lang="ru-RU" sz="2000" dirty="0">
                <a:ea typeface="Tahoma" panose="020B0604030504040204" pitchFamily="34" charset="0"/>
                <a:cs typeface="Times New Roman" panose="02020603050405020304" pitchFamily="18" charset="0"/>
              </a:rPr>
              <a:t>содержащий информацию о поступлении и расходовании денежных средств </a:t>
            </a:r>
            <a:r>
              <a:rPr lang="ru-RU" sz="2000" dirty="0" smtClean="0">
                <a:ea typeface="Tahoma" panose="020B0604030504040204" pitchFamily="34" charset="0"/>
                <a:cs typeface="Times New Roman" panose="02020603050405020304" pitchFamily="18" charset="0"/>
              </a:rPr>
              <a:t>на уставную деятельность.</a:t>
            </a:r>
          </a:p>
          <a:p>
            <a:r>
              <a:rPr lang="ru-RU" sz="20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Ежегодную смету доходов и расходов ППО рекомендуется составлять в процентах, а фактическое исполнение сметы уже в процентах и рублях.</a:t>
            </a:r>
            <a:endParaRPr lang="ru-RU" sz="2000" b="1" dirty="0"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485899"/>
            <a:ext cx="6984776" cy="7920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Примерная смета расходов и доходов </a:t>
            </a:r>
            <a:br>
              <a:rPr lang="ru-RU" sz="2400" b="1" dirty="0" smtClean="0">
                <a:cs typeface="Times New Roman" panose="02020603050405020304" pitchFamily="18" charset="0"/>
              </a:rPr>
            </a:br>
            <a:r>
              <a:rPr lang="ru-RU" sz="2400" b="1" dirty="0" smtClean="0">
                <a:cs typeface="Times New Roman" panose="02020603050405020304" pitchFamily="18" charset="0"/>
              </a:rPr>
              <a:t>первичной профсоюзной организации на 201</a:t>
            </a:r>
            <a:r>
              <a:rPr lang="en-US" sz="2400" b="1" dirty="0" smtClean="0">
                <a:cs typeface="Times New Roman" panose="02020603050405020304" pitchFamily="18" charset="0"/>
              </a:rPr>
              <a:t>8</a:t>
            </a:r>
            <a:r>
              <a:rPr lang="ru-RU" sz="2400" b="1" dirty="0" smtClean="0">
                <a:cs typeface="Times New Roman" panose="02020603050405020304" pitchFamily="18" charset="0"/>
              </a:rPr>
              <a:t> год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03759"/>
              </p:ext>
            </p:extLst>
          </p:nvPr>
        </p:nvGraphicFramePr>
        <p:xfrm>
          <a:off x="539552" y="1422003"/>
          <a:ext cx="8352928" cy="3635159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5616624"/>
                <a:gridCol w="2232248"/>
              </a:tblGrid>
              <a:tr h="60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статей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Предусмотрено сметой в 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9654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Остаток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средств на начало года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26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Членские и вступительные профсоюзные взносы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5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Целевые поступления по коллективному договору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Добровольные взносы, пожертвования на уставную деятельность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532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доходов с остатком 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477" marR="4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4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701923"/>
            <a:ext cx="5832648" cy="7200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Целевые поступления </a:t>
            </a:r>
            <a:r>
              <a:rPr lang="en-US" sz="2800" b="1" dirty="0" smtClean="0"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cs typeface="Times New Roman" panose="02020603050405020304" pitchFamily="18" charset="0"/>
              </a:rPr>
              <a:t>коллективному договору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8492" y="1638027"/>
            <a:ext cx="8856983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*Поступления </a:t>
            </a:r>
            <a:r>
              <a:rPr lang="ru-RU" sz="24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от работодателя по коллективному договору предусмотрены </a:t>
            </a:r>
            <a:r>
              <a:rPr lang="ru-RU" sz="2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статьей 377 ТК РФ. </a:t>
            </a:r>
          </a:p>
          <a:p>
            <a:r>
              <a:rPr lang="ru-RU" sz="2400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*Эти средства формируются из внебюджетных источников и направляются</a:t>
            </a:r>
            <a:r>
              <a:rPr lang="ru-RU" sz="2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ru-RU" sz="2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 культурно-массовую и физкультурно-оздоровительную </a:t>
            </a:r>
            <a:r>
              <a:rPr lang="ru-RU" sz="2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работу</a:t>
            </a:r>
            <a:r>
              <a:rPr lang="ru-RU" sz="2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для всего коллектива, а не только членов профсоюза.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*Приложение к  коллективному договору:</a:t>
            </a:r>
            <a:endParaRPr lang="ru-RU" sz="24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размер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, условия отчисления, порядок расходования, </a:t>
            </a:r>
          </a:p>
          <a:p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срок перечисления, составление отчетности по этим средствам</a:t>
            </a: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.</a:t>
            </a:r>
            <a:endParaRPr lang="ru-RU" sz="2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6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14489"/>
              </p:ext>
            </p:extLst>
          </p:nvPr>
        </p:nvGraphicFramePr>
        <p:xfrm>
          <a:off x="539552" y="629915"/>
          <a:ext cx="8317432" cy="4455910"/>
        </p:xfrm>
        <a:graphic>
          <a:graphicData uri="http://schemas.openxmlformats.org/drawingml/2006/table">
            <a:tbl>
              <a:tblPr firstRow="1" firstCol="1" bandRow="1"/>
              <a:tblGrid>
                <a:gridCol w="768838"/>
                <a:gridCol w="5731340"/>
                <a:gridCol w="1817254"/>
              </a:tblGrid>
              <a:tr h="372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п/п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Предусмотрено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сметой в 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Культурно-массовая работа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Спортивно-оздоровительные мероприятия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Материальная помощь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Премирование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членов</a:t>
                      </a:r>
                      <a:r>
                        <a:rPr lang="ru-RU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профсоюза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Обучение проф. кадров и актива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Информационно-пропагандистская работа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Организационно-массовая работа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Расходы из средств, поступивших по коллективному договору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Расходы из средств, поступивших от пожертвований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Прочие расходы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 расходов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100 %</a:t>
                      </a: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02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Остаток средств </a:t>
                      </a:r>
                      <a:r>
                        <a:rPr lang="ru-RU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 концу года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5" marR="36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7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58107"/>
            <a:ext cx="7416824" cy="648072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2800" spc="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СПАСИБО ЗА ВНИМАНИЕ!</a:t>
            </a:r>
            <a:endParaRPr lang="ru-RU" sz="2800" spc="200" dirty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303</Words>
  <Application>Microsoft Office PowerPoint</Application>
  <PresentationFormat>Произвольный</PresentationFormat>
  <Paragraphs>76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Тема Office</vt:lpstr>
      <vt:lpstr>1_Тема Office</vt:lpstr>
      <vt:lpstr>2_Тема Office</vt:lpstr>
      <vt:lpstr>3_Тема Office</vt:lpstr>
      <vt:lpstr>   </vt:lpstr>
      <vt:lpstr>Смета профсоюзной организации</vt:lpstr>
      <vt:lpstr>Примерная смета расходов и доходов  первичной профсоюзной организации на 2018 год</vt:lpstr>
      <vt:lpstr>Целевые поступления  по коллективному договору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Воронов</cp:lastModifiedBy>
  <cp:revision>93</cp:revision>
  <cp:lastPrinted>2017-01-30T13:10:17Z</cp:lastPrinted>
  <dcterms:created xsi:type="dcterms:W3CDTF">2015-03-12T07:25:23Z</dcterms:created>
  <dcterms:modified xsi:type="dcterms:W3CDTF">2018-06-25T12:13:55Z</dcterms:modified>
</cp:coreProperties>
</file>