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70" r:id="rId4"/>
    <p:sldId id="271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6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2C"/>
    <a:srgbClr val="009B3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3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9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1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6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6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9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5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3551-F9EE-4F30-AAA6-A3E89CAD31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4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965" y="2242434"/>
            <a:ext cx="10644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Что нужно знать председателю </a:t>
            </a: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ППО, </a:t>
            </a:r>
          </a:p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работнику и работодателю</a:t>
            </a:r>
            <a:endParaRPr lang="ru-RU" sz="3600" dirty="0" smtClean="0">
              <a:latin typeface="Roboto Bk" pitchFamily="2" charset="0"/>
              <a:ea typeface="Roboto Bk" pitchFamily="2" charset="0"/>
            </a:endParaRPr>
          </a:p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в период </a:t>
            </a: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режима </a:t>
            </a: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повышенной готовности?</a:t>
            </a:r>
            <a:endParaRPr lang="ru-RU" sz="3600" dirty="0"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Селекторное совещание «Профсоюзный час» от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01.04.2020 Часть 2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233" y="2405003"/>
            <a:ext cx="9710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Актуальные вопросы организации труда и отдыха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Что такое «нерабочие дни»? 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Кто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в этот период выходит на работу? Зачем в школах дежурные группы?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704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01.04.2020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Выдержки из СанПиН по организации онлайн образовательного процесса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920" y="2762191"/>
            <a:ext cx="9710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Графики работы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Работа за монитором 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Длительность бучения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755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03.04.2020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6026" y="825364"/>
            <a:ext cx="7500937" cy="72436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Горячая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линия МГО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Профсоюза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1290" y="2190690"/>
            <a:ext cx="97107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Охрана труда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Трудовое законодательство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Оплата труда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Фонд благотворительной помощи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Кредитный союз учителей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Отдых и оздоровление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Профсоюзная деятельность ППО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Психологическая поддержка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786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07.04.2020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1465" y="1661943"/>
            <a:ext cx="3918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7C2C"/>
                </a:solidFill>
                <a:latin typeface="Roboto Bk" pitchFamily="2" charset="0"/>
                <a:ea typeface="Roboto Bk" pitchFamily="2" charset="0"/>
              </a:rPr>
              <a:t>8-800-555-25-72</a:t>
            </a:r>
            <a:endParaRPr lang="ru-RU" sz="3600" dirty="0">
              <a:solidFill>
                <a:srgbClr val="FF7C2C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5578" y="828249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Нерабочие дни и зарплата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233552"/>
            <a:ext cx="97107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Оклад или з/п?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Компенсационные и стимулирующие выплаты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Сроки заработной платы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Табель учета рабочего времени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983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Отпуск, больничный, увольнение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101" y="2419290"/>
            <a:ext cx="9710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Совпадение отпуска и больничного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Перенос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График отпусков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986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Об отпуске в деталях. Часть 1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2382" y="2419290"/>
            <a:ext cx="71280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Изменения в графике отпусков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Разделение отпуска на части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Продолжительность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Денежная компенсация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5054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Об отпуске в деталях. Часть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101" y="2419290"/>
            <a:ext cx="77481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Неиспользованные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Больничный во время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Продление отпуска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5087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Об отпуске в деталях. Часть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101" y="2419290"/>
            <a:ext cx="77481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Неиспользованные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Больничный во время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Продление отпуска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5087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«Профсоюзная среда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»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278" y="2748299"/>
            <a:ext cx="932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Ответы на вопросы членов Профсоюза</a:t>
            </a:r>
            <a:endParaRPr lang="ru-RU" sz="32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5217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«Профсоюзная среда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»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278" y="2748299"/>
            <a:ext cx="9329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Трудовое законодательство и удаленная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работа 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Комментарий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юриста</a:t>
            </a:r>
            <a:endParaRPr lang="ru-RU" sz="32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5219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138" y="759752"/>
            <a:ext cx="10844212" cy="58327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Селекторное совещание «Профсоюзный час» </a:t>
            </a: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18.03.2020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825" y="3619708"/>
            <a:ext cx="114808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181818"/>
                </a:solidFill>
                <a:latin typeface="Roboto" pitchFamily="2" charset="0"/>
              </a:rPr>
              <a:t>«Школы </a:t>
            </a:r>
            <a:r>
              <a:rPr lang="ru-RU" sz="2400" i="1" dirty="0">
                <a:solidFill>
                  <a:srgbClr val="181818"/>
                </a:solidFill>
                <a:latin typeface="Roboto" pitchFamily="2" charset="0"/>
              </a:rPr>
              <a:t>продолжают учить, просто делают это в другом технологическом режиме – дистанционно. Но это не означает, что от этого нагрузка на учителей каким-то образом станет легче. Скорее всего, она может осложниться с учетом этого режима. Поэтому ни о каком сокращении оплаты не может быть речи</a:t>
            </a:r>
            <a:r>
              <a:rPr lang="ru-RU" sz="2400" i="1" dirty="0" smtClean="0">
                <a:solidFill>
                  <a:srgbClr val="181818"/>
                </a:solidFill>
                <a:latin typeface="Roboto" pitchFamily="2" charset="0"/>
              </a:rPr>
              <a:t>!»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825" y="1716896"/>
            <a:ext cx="11353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комментарии специалистов МГО Профсоюза о ситуации в связи с введением режима повышенной готовности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подключение руководителя ДОНМ Калины И.И.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9437" y="6334780"/>
            <a:ext cx="5004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https://mgoprof.ru/?p=14534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8775" y="1027133"/>
            <a:ext cx="8089675" cy="12874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Методические рекомендации по организации дистанционного обучения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9057" y="2648287"/>
            <a:ext cx="9329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примерные модели реализации образовательных программ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рекомендации о порядке организации процесса дистанционного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обучения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особенности реализации учебной и производственной практик в колледжах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5444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7463" y="998558"/>
            <a:ext cx="6289450" cy="6445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Продление больничного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470" y="2290227"/>
            <a:ext cx="9329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Постановление Правительства РФ от 16 апреля 2020 года № 517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работодателя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Размер пособия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5421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7463" y="998558"/>
            <a:ext cx="6289450" cy="6445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Внезапное увольнение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470" y="2290227"/>
            <a:ext cx="9329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Предложение работодателя об увольнении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Консультация с юристом МГО Профсоюза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Предложение работодателя продолжить работу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5570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Зарплаты педагогов снижаться не должны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9323"/>
            <a:ext cx="116811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Письмо заместителя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министра просвещения 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Виктора </a:t>
            </a:r>
            <a:r>
              <a:rPr lang="ru-RU" sz="2400" dirty="0" err="1" smtClean="0">
                <a:latin typeface="Roboto Lt" pitchFamily="2" charset="0"/>
                <a:ea typeface="Roboto Lt" pitchFamily="2" charset="0"/>
              </a:rPr>
              <a:t>Басюка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 руководителям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органов исполнительной власти субъектов 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РФ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 Lt" pitchFamily="2" charset="0"/>
                <a:ea typeface="Roboto Lt" pitchFamily="2" charset="0"/>
              </a:rPr>
              <a:t>Применение электронного обучения и дистанционных образовательных технологий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не снижает норму часов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 педагогической работы и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не может являться основанием для уменьшения размера заработной платы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, включая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компенсационные и стимулирующие выплаты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, в том числе при переводе работников (педагогических и иных)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на режим удаленной (дистанционной) работы. </a:t>
            </a:r>
            <a:endParaRPr lang="ru-RU" sz="2400" b="1" dirty="0" smtClean="0">
              <a:latin typeface="Roboto Lt" pitchFamily="2" charset="0"/>
              <a:ea typeface="Roboto Lt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Корреляция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с позицией Общероссийского Профсоюза работников народного образования и науки 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Дисциплинарные взыскания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69" y="2091155"/>
            <a:ext cx="109473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Правомерность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наложения дисциплинарных взысканий </a:t>
            </a:r>
            <a:endParaRPr lang="ru-RU" sz="28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Когда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нет нормативного регулирования порядка заполнения форм отчетности, нет и вины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Снятие дисциплинарного взыскания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Действия сторон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5638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 № 1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8706" y="2319755"/>
            <a:ext cx="90149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График работы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Ненормированный рабочий день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Влияние «</a:t>
            </a:r>
            <a:r>
              <a:rPr lang="ru-RU" sz="3600" dirty="0" err="1" smtClean="0">
                <a:latin typeface="Roboto" pitchFamily="2" charset="0"/>
                <a:ea typeface="Roboto" pitchFamily="2" charset="0"/>
              </a:rPr>
              <a:t>удаленки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» на отпуск и з/п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Оплата труда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8918" y="1962567"/>
            <a:ext cx="901498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Ипотека и кредиты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Оплата труда педагогов дополнительного образования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Увеличение нагрузки на «</a:t>
            </a:r>
            <a:r>
              <a:rPr lang="ru-RU" sz="3600" dirty="0" err="1" smtClean="0">
                <a:latin typeface="Roboto" pitchFamily="2" charset="0"/>
                <a:ea typeface="Roboto" pitchFamily="2" charset="0"/>
              </a:rPr>
              <a:t>удаленке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Назначение доплат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Дополнительные отпуска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5762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58" y="785396"/>
            <a:ext cx="11071992" cy="20144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Постановление МГО Профсоюза от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22.04.2020 № 3-1 «О текущем моменте и работе МГО Профсоюза в условиях ограничений в связи с распространением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COVID-19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257" y="3256538"/>
            <a:ext cx="110815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Основные направления работы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Значимые результаты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Координация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работы и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информационная поддержка ТПО и ППО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5821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96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549" y="774040"/>
            <a:ext cx="11616513" cy="231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Мониторинг 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оплаты труда и соблюдения трудового законодательства и иных актов, содержащих нормы трудового права, в период действия режима повышенной готовности в соответствии с Указом Мэра Москвы </a:t>
            </a:r>
            <a:r>
              <a:rPr lang="ru-RU" sz="2800" b="1" dirty="0">
                <a:solidFill>
                  <a:srgbClr val="FF7C2C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от 05.03.2020 № 12-УМ </a:t>
            </a:r>
            <a:endParaRPr lang="ru-RU" sz="2800" b="1" dirty="0" smtClean="0">
              <a:solidFill>
                <a:srgbClr val="FF7C2C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 введении режима повышенной готовности»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69" y="3474258"/>
            <a:ext cx="1135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Председателям первичных профсоюзных организаций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оперативно</a:t>
            </a:r>
            <a:r>
              <a:rPr lang="ru-RU" sz="2800" b="1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предоставлять</a:t>
            </a:r>
            <a:r>
              <a:rPr lang="ru-RU" sz="2800" b="1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территориальные профсоюзные организации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информацию о выявленных случаях ущемления трудовых прав работников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период действия режима повышенной готовности в городе Москве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Письмо МГО Профсоюза от 19.03.2020 № 01-12-107/2020</a:t>
            </a:r>
          </a:p>
        </p:txBody>
      </p:sp>
    </p:spTree>
    <p:extLst>
      <p:ext uri="{BB962C8B-B14F-4D97-AF65-F5344CB8AC3E}">
        <p14:creationId xmlns:p14="http://schemas.microsoft.com/office/powerpoint/2010/main" val="11441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301" y="830237"/>
            <a:ext cx="11806211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. Рекомендации работникам и работодателям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809" y="2316971"/>
            <a:ext cx="114291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Roboto" pitchFamily="2" charset="0"/>
                <a:ea typeface="Roboto" pitchFamily="2" charset="0"/>
              </a:rPr>
              <a:t>Методические комментарии Минтруда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по режиму труда органов государственной власти, органов местного самоуправления и организаций с участием государства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Roboto" pitchFamily="2" charset="0"/>
                <a:ea typeface="Roboto" pitchFamily="2" charset="0"/>
              </a:rPr>
              <a:t>Обращение мэра Москвы</a:t>
            </a:r>
            <a:endParaRPr lang="ru-RU" sz="32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https://mgoprof.ru/?p=14540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3434" y="682197"/>
            <a:ext cx="5285949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Карантин и больничный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335" y="1533465"/>
            <a:ext cx="121963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Постановление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Правительства РФ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№ 294 от 18 марта 2020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«Об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утверждении Временных правил оформления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листков нетрудоспособности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, назначения и выплаты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пособий по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временной нетрудоспособности в случае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карантина»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Правила распространяются на застрахованных лиц,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прибывших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в Российскую Федерацию с территории стран, где зарегистрированы случаи заболевания новой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коронавирусной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инфекцией (2019-nCoV), а также на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проживающих совместно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с ними застрахованных лиц.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https://mgoprof.ru/?p=14556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0077" y="2233553"/>
            <a:ext cx="89911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Режим рабочего времени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Возможность удаленной работы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Оформление дополнительных соглашений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https://mgoprof.ru/?p=14594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</a:t>
            </a: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405003"/>
            <a:ext cx="89911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Больничный или отпуск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Самоизоляция или «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удаленка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Заработная плата «на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удаленке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Сроки выплаты заработной платы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</a:t>
            </a: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405003"/>
            <a:ext cx="89911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первички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Проверки в школах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Медицинское вмешательство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Нерабочая неделя. </a:t>
            </a:r>
            <a:endParaRPr lang="ru-RU" sz="3200" b="1" dirty="0" smtClean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Мнение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юриста и экономиста МГО Профсоюза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233" y="2633603"/>
            <a:ext cx="97107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Будут ли работать школы?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Как организовать работу в дежурных группах?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Что делать педагогическим работникам, не задействованным в работе дежурных групп?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941</Words>
  <Application>Microsoft Office PowerPoint</Application>
  <PresentationFormat>Широкоэкранный</PresentationFormat>
  <Paragraphs>166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Roboto</vt:lpstr>
      <vt:lpstr>Roboto Bk</vt:lpstr>
      <vt:lpstr>Roboto Lt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Secretov</dc:creator>
  <cp:lastModifiedBy>Танечка</cp:lastModifiedBy>
  <cp:revision>34</cp:revision>
  <dcterms:created xsi:type="dcterms:W3CDTF">2019-01-22T15:08:58Z</dcterms:created>
  <dcterms:modified xsi:type="dcterms:W3CDTF">2020-04-26T17:55:56Z</dcterms:modified>
</cp:coreProperties>
</file>