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5" r:id="rId2"/>
    <p:sldId id="257" r:id="rId3"/>
    <p:sldId id="270" r:id="rId4"/>
    <p:sldId id="271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300" r:id="rId28"/>
    <p:sldId id="299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  <p:sldId id="330" r:id="rId59"/>
    <p:sldId id="267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2C"/>
    <a:srgbClr val="009B3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EF612-191F-483D-AAF2-81ADDFE88262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E3CE7-4736-4F68-A3E8-C364F71A1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7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1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1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339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74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84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622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964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5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2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99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6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59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E3CE7-4736-4F68-A3E8-C364F71A1AA9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8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63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9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4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1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26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6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89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5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13551-F9EE-4F30-AAA6-A3E89CAD31BE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24408-CE11-4217-AEE4-795BC0F2F5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4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965" y="2242434"/>
            <a:ext cx="106441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Что нужно знать председателю ППО, 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работнику и работодателю</a:t>
            </a:r>
          </a:p>
          <a:p>
            <a:pPr algn="ctr">
              <a:spcAft>
                <a:spcPts val="1200"/>
              </a:spcAft>
            </a:pPr>
            <a:r>
              <a:rPr lang="ru-RU" sz="3600" dirty="0" smtClean="0">
                <a:latin typeface="Roboto Bk" pitchFamily="2" charset="0"/>
                <a:ea typeface="Roboto Bk" pitchFamily="2" charset="0"/>
              </a:rPr>
              <a:t>в период режима повышенной готовности?</a:t>
            </a:r>
            <a:endParaRPr lang="ru-RU" sz="3600" dirty="0"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Селекторное совещание «Профсоюзный час» от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01.04.2020 Часть 2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405003"/>
            <a:ext cx="9710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Актуальные вопросы организации труда и отдыха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такое «нерабочие дни»?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Кто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 этот период выходит на работу? Зачем в школах дежурные группы?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704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Выдержки из СанПиН по организации онлайн образовательного процесса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920" y="2762191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Графики работы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за монитором 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Длительность бучения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03.04.2020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0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026" y="825364"/>
            <a:ext cx="7500937" cy="72436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Горячая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линия МГО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1290" y="2190690"/>
            <a:ext cx="971071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Охрана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Трудовое законодательство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Фонд благотворительной помощи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Кредитный союз учителей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Отдых и оздоровление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Профсоюзная деятельность ППО</a:t>
            </a:r>
          </a:p>
          <a:p>
            <a:pPr marL="514350" indent="-514350">
              <a:buClr>
                <a:srgbClr val="009B35"/>
              </a:buClr>
              <a:buFont typeface="+mj-lt"/>
              <a:buAutoNum type="arabicPeriod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Психологическая поддержка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07.04.2020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1465" y="1661943"/>
            <a:ext cx="3918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7C2C"/>
                </a:solidFill>
                <a:latin typeface="Roboto Bk" pitchFamily="2" charset="0"/>
                <a:ea typeface="Roboto Bk" pitchFamily="2" charset="0"/>
              </a:rPr>
              <a:t>8-800-555-25-72</a:t>
            </a:r>
            <a:endParaRPr lang="ru-RU" sz="3600" dirty="0">
              <a:solidFill>
                <a:srgbClr val="FF7C2C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5578" y="828249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Нерабочие дни и зарплата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233552"/>
            <a:ext cx="97107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Оклад или з/п?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Компенсационные и стимулирующие выплаты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заработной платы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Табель учета рабочего времени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Отпуск, больничный,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971071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Совпадение отпуска и больничного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Перенос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График отпусков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986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2382" y="2419290"/>
            <a:ext cx="71280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Изменения в графике отпусков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Продолжительность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Денежная компенсация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5054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Об отпуске в деталях. Часть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101" y="2419290"/>
            <a:ext cx="77481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Неиспользованные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во время отпуска</a:t>
            </a:r>
          </a:p>
          <a:p>
            <a:pPr marL="457200" indent="-4572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Продление отпуска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5087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Ответы на вопросы членов Профсоюза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1663" y="1084283"/>
            <a:ext cx="6869492" cy="63196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«Профсоюзная среда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»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2278" y="2748299"/>
            <a:ext cx="932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Трудовое законодательство и удаленная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 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Комментарий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юриста</a:t>
            </a:r>
            <a:endParaRPr lang="ru-RU" sz="3200" dirty="0">
              <a:solidFill>
                <a:srgbClr val="000000"/>
              </a:solidFill>
              <a:latin typeface="Roboto" pitchFamily="2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5219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8775" y="1027133"/>
            <a:ext cx="8089675" cy="12874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 по организации дистанционного обучения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057" y="2648287"/>
            <a:ext cx="9329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примерные модели реализации образовательных программ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о порядке организации процесса дистанционного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обучения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реализации учебной и производственной практик в колледжах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5444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38" y="759752"/>
            <a:ext cx="10844212" cy="5832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Селекторное совещание «Профсоюзный час» </a:t>
            </a: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18.03.2020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4825" y="3619708"/>
            <a:ext cx="114808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«Школы </a:t>
            </a:r>
            <a:r>
              <a:rPr lang="ru-RU" sz="2400" i="1" dirty="0">
                <a:solidFill>
                  <a:srgbClr val="181818"/>
                </a:solidFill>
                <a:latin typeface="Roboto" pitchFamily="2" charset="0"/>
              </a:rPr>
              <a:t>продолжают учить, просто делают это в другом технологическом режиме – дистанционно. Но это не означает, что от этого нагрузка на учителей каким-то образом станет легче. Скорее всего, она может осложниться с учетом этого режима. Поэтому ни о каком сокращении оплаты не может быть речи</a:t>
            </a:r>
            <a:r>
              <a:rPr lang="ru-RU" sz="2400" i="1" dirty="0" smtClean="0">
                <a:solidFill>
                  <a:srgbClr val="181818"/>
                </a:solidFill>
                <a:latin typeface="Roboto" pitchFamily="2" charset="0"/>
              </a:rPr>
              <a:t>!»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4825" y="1716896"/>
            <a:ext cx="11353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комментарии специалистов МГО Профсоюза о ситуации в связи с введением режима повышенной готовности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подключение руководителя ДОНМ Калины И.И.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79437" y="6334780"/>
            <a:ext cx="5004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https://mgoprof.ru/?p=14534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Продление больничного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Постановление Правительства РФ от 16 апреля 2020 года № 517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работодателя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Размер пособия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5421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7463" y="998558"/>
            <a:ext cx="6289450" cy="6445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Внезапное увольнение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0470" y="2290227"/>
            <a:ext cx="9329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об увольнении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Консультация с юристом МГО Профсоюза</a:t>
            </a:r>
          </a:p>
          <a:p>
            <a:pPr marL="457200" indent="-457200" algn="just">
              <a:spcBef>
                <a:spcPct val="0"/>
              </a:spcBef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Предложение работодателя продолжить работу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5570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Зарплаты педагогов снижаться не должны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19323"/>
            <a:ext cx="116811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Письмо заместителя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министра просвещения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Виктора </a:t>
            </a:r>
            <a:r>
              <a:rPr lang="ru-RU" sz="2400" dirty="0" err="1" smtClean="0">
                <a:latin typeface="Roboto Lt" pitchFamily="2" charset="0"/>
                <a:ea typeface="Roboto Lt" pitchFamily="2" charset="0"/>
              </a:rPr>
              <a:t>Басюка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 руководителям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органов исполнительной власти субъектов </a:t>
            </a: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РФ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 Lt" pitchFamily="2" charset="0"/>
                <a:ea typeface="Roboto Lt" pitchFamily="2" charset="0"/>
              </a:rPr>
              <a:t>Применение электронного обучения и дистанционных образовательных технологий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снижает норму часов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 педагогической работы и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не может являться основанием для уменьшения размера заработной 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включая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компенсационные и стимулирующие выплаты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, в том числе при переводе работников (педагогических и иных) </a:t>
            </a:r>
            <a:r>
              <a:rPr lang="ru-RU" sz="2400" b="1" dirty="0">
                <a:latin typeface="Roboto Lt" pitchFamily="2" charset="0"/>
                <a:ea typeface="Roboto Lt" pitchFamily="2" charset="0"/>
              </a:rPr>
              <a:t>на режим удаленной (дистанционной) работы. </a:t>
            </a:r>
            <a:endParaRPr lang="ru-RU" sz="2400" b="1" dirty="0" smtClean="0">
              <a:latin typeface="Roboto Lt" pitchFamily="2" charset="0"/>
              <a:ea typeface="Roboto Lt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 Lt" pitchFamily="2" charset="0"/>
                <a:ea typeface="Roboto Lt" pitchFamily="2" charset="0"/>
              </a:rPr>
              <a:t>Корреляция </a:t>
            </a:r>
            <a:r>
              <a:rPr lang="ru-RU" sz="2400" dirty="0">
                <a:latin typeface="Roboto Lt" pitchFamily="2" charset="0"/>
                <a:ea typeface="Roboto Lt" pitchFamily="2" charset="0"/>
              </a:rPr>
              <a:t>с позицией Общероссийского Профсоюза работников народного образования и науки РФ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Дисциплинарные взыскания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9969" y="2091155"/>
            <a:ext cx="1094738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Правомерность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наложения дисциплинарных взысканий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Когда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нет нормативного регулирования порядка заполнения форм отчетности, нет и вины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работника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Снятие дисциплинарного взыскания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Действия сторон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5638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№ 1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706" y="2319755"/>
            <a:ext cx="901498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График работы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Ненормированный рабочий день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Влияние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удаленки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 на отпуск и з/п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5634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470" y="969984"/>
            <a:ext cx="9132662" cy="60164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Оплата труда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8918" y="1962567"/>
            <a:ext cx="9014981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Ипотека и кредиты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Оплата труда педагогов дополнительного образования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Увеличение нагрузки на «</a:t>
            </a:r>
            <a:r>
              <a:rPr lang="ru-RU" sz="36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Назначение доплат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Дополнительные отпуска</a:t>
            </a:r>
          </a:p>
          <a:p>
            <a:pPr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</a:pP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5762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20144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Постановление МГО Профсоюза от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22.04.2020 № 3-1 «О текущем моменте и работе МГО Профсоюза в условиях ограничений в связи с распространением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COVID-19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4257" y="3256538"/>
            <a:ext cx="110815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Основные направления работы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Значимые результаты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Координация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работы 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информационная поддержка ТПО и ППО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5821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24.04.2020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5358" y="785396"/>
            <a:ext cx="11071992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 в День охраны труда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5" y="2009865"/>
            <a:ext cx="897211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изменения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в порядке проведения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новые возможности при проведении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документы, сопутствующие проведению медосмотров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https://mgoprof.ru/?p=16082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Самоизоляция и уведомление об увольнении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алгоритмы действий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письменное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уведомление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работника: порядок и форма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выдача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трудовой книжки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p=160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95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676" y="775870"/>
            <a:ext cx="9677355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Зарплата в мае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особенности компенсационных и стимулирующих выплат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пример расчета выплат в мае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110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549" y="774040"/>
            <a:ext cx="11616513" cy="2317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Мониторинг 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оплаты труда и соблюдения трудового законодательства и иных актов, содержащих нормы трудового права, в период действия режима повышенной готовности в соответствии с Указом Мэра Москвы </a:t>
            </a:r>
            <a:r>
              <a:rPr lang="ru-RU" sz="2800" b="1" dirty="0">
                <a:solidFill>
                  <a:srgbClr val="FF7C2C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от 05.03.2020 № 12-УМ </a:t>
            </a:r>
            <a:endParaRPr lang="ru-RU" sz="2800" b="1" dirty="0" smtClean="0">
              <a:solidFill>
                <a:srgbClr val="FF7C2C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О введении режима повышенной готовности»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3474258"/>
            <a:ext cx="1135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Председателям первичных профсоюзных организаций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оперативно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предоставлять</a:t>
            </a:r>
            <a:r>
              <a:rPr lang="ru-RU" sz="2800" b="1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территориальные профсоюзные организации </a:t>
            </a:r>
            <a:r>
              <a:rPr lang="ru-RU" sz="2800" b="1" u="sng" dirty="0">
                <a:latin typeface="Roboto" pitchFamily="2" charset="0"/>
                <a:ea typeface="Roboto" pitchFamily="2" charset="0"/>
              </a:rPr>
              <a:t>информацию о выявленных случаях ущемления трудовых прав работников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период действия режима повышенной готовности в городе Москве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Письмо МГО Профсоюза от 19.03.2020 № 01-12-107/2020</a:t>
            </a:r>
          </a:p>
        </p:txBody>
      </p:sp>
    </p:spTree>
    <p:extLst>
      <p:ext uri="{BB962C8B-B14F-4D97-AF65-F5344CB8AC3E}">
        <p14:creationId xmlns:p14="http://schemas.microsoft.com/office/powerpoint/2010/main" val="114414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5866" y="758725"/>
            <a:ext cx="5050974" cy="62906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Разъяснения юристов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294" y="2238702"/>
            <a:ext cx="89721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организация труда в майские праздники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различия при 5-дневной и 6-дневной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рабочей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неделе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привлечение к работе с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6 по 8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мая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30.04.2020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3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5197" y="830162"/>
            <a:ext cx="7072312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Дисциплинарные взыскания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" y="2238702"/>
            <a:ext cx="113780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такое дисциплинарный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проступок?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Как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снять взыскание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досрочно?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Выплачиваются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ли премии «провинившемуся»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работнику?</a:t>
            </a:r>
            <a:endParaRPr lang="ru-RU" sz="36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600" dirty="0">
                <a:latin typeface="Roboto" pitchFamily="2" charset="0"/>
                <a:ea typeface="Roboto" pitchFamily="2" charset="0"/>
              </a:rPr>
              <a:t>делать, если взыскание наложили </a:t>
            </a:r>
            <a:r>
              <a:rPr lang="ru-RU" sz="3600" dirty="0" smtClean="0">
                <a:latin typeface="Roboto" pitchFamily="2" charset="0"/>
                <a:ea typeface="Roboto" pitchFamily="2" charset="0"/>
              </a:rPr>
              <a:t>неправомерно?</a:t>
            </a:r>
            <a:endParaRPr lang="ru-RU" sz="36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4"/>
            <a:ext cx="8149003" cy="11843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«Профсоюзные пятиминутки»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собраны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в целый «Профсоюзный час»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8" y="2062103"/>
            <a:ext cx="117693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итоги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президиума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1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Мая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взаимодействие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соцпартнеров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дисциплинарные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взыскания и «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зарплата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мае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изменения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порядке проведения медосмотров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ответы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 вопросы, которые задают председателям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первичек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«Кредитного союза учителей»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деятельность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Столичной ассоциации молодых педагогов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p=16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06.05.2020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746" y="824745"/>
            <a:ext cx="814900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Памятка воспитателям и учителям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1719203"/>
            <a:ext cx="1176931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учет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требований СанПиН при использовании персональных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компьютеров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рабочего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места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Рабочее место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педагога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Гигиенические требования к организации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занятий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Профилактические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мероприятия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Организация занятий с ПК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детей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Время проведения гимнастики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7337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13.05.2020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50675" y="810458"/>
            <a:ext cx="49914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Час с Профсоюзом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69" y="1479464"/>
            <a:ext cx="11769312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Условия труда во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время действия ограничительных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мер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Интенсификация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труда и стимулирующие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выплаты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Совмещение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совместительство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Перенос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продолжительность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отпуска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Свободное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посещение занятий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учениками: нагрузка и зарплата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Участие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ГИА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Урегулирование споров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 детьми с ОВЗ 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Аттестация педагогических работников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Льготная пенсия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14.05.2020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6874" y="805040"/>
            <a:ext cx="6999070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Роспотребнадзор рекомендует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5587" y="2150976"/>
            <a:ext cx="107616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рекомендации по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организации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работы образовательных организаций в условиях сохранения рисков распространения COVID-19</a:t>
            </a:r>
            <a:r>
              <a:rPr lang="ru-RU" sz="3200" dirty="0"/>
              <a:t> 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рекомендации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проведению экзаменов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и итоговой аттестации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7359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3608" y="852147"/>
            <a:ext cx="5825601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Новости короткой строкой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706" y="2451013"/>
            <a:ext cx="107616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бесплатный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тест на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коронавирус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повышение квалификации педагогов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отмена ОГЭ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7363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4025" y="822006"/>
            <a:ext cx="6724767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Методические рекомендации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601" y="2897541"/>
            <a:ext cx="11915775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Правовые основы организации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работы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Цели и принципы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Приоритетные задачи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Приоритетные задачи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Обеспечение академических прав и свобод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Оценка эффективности деятельности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Механизмы материального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 и нематериального стимулирования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7409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468" y="1447848"/>
            <a:ext cx="11524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Roboto" pitchFamily="2" charset="0"/>
                <a:ea typeface="Roboto" pitchFamily="2" charset="0"/>
              </a:rPr>
              <a:t>по организации работы педагогических работников, осуществляющих классное руководство в общеобразовательных организациях</a:t>
            </a:r>
          </a:p>
        </p:txBody>
      </p:sp>
    </p:spTree>
    <p:extLst>
      <p:ext uri="{BB962C8B-B14F-4D97-AF65-F5344CB8AC3E}">
        <p14:creationId xmlns:p14="http://schemas.microsoft.com/office/powerpoint/2010/main" val="3465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Увольнение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4280" y="2715608"/>
            <a:ext cx="880425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Можно ли сейчас увольняться или увольнять?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Если да, то каковы правила?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Доплаты: снять нельзя оставить?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1380" y="2546420"/>
            <a:ext cx="1054295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виды доплат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результаты мониторинга МГО Профсоюза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/>
              <a:t> 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основание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для изменения заработной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платы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перераспределение функций педагогов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7424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01" y="830237"/>
            <a:ext cx="11806211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. Рекомендации работникам и работодателям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809" y="2316971"/>
            <a:ext cx="1142919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Методические комментарии Минтруда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 режиму труда органов государственной власти, органов местного самоуправления и организаций с участием государства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Roboto" pitchFamily="2" charset="0"/>
                <a:ea typeface="Roboto" pitchFamily="2" charset="0"/>
              </a:rPr>
              <a:t>Обращение мэра Москвы</a:t>
            </a:r>
            <a:endParaRPr lang="ru-RU" sz="3200" b="1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https://mgoprof.ru/?p=14540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5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0577" y="886704"/>
            <a:ext cx="853166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Пенсия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929" y="2336394"/>
            <a:ext cx="1054295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Право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на досрочный выход на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пенсию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Периоды работы, засчитываемые 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льготный стаж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Когда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пенсионный фонд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может отказать?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Что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говорит судебная практика?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7437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66252" y="703552"/>
            <a:ext cx="9886773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Московская Федерация профсоюзов предлагает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307" y="1626066"/>
            <a:ext cx="1204869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Roboto" pitchFamily="2" charset="0"/>
                <a:ea typeface="Roboto" pitchFamily="2" charset="0"/>
              </a:rPr>
              <a:t>письмо 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мэру Москвы Сергею </a:t>
            </a:r>
            <a:r>
              <a:rPr lang="ru-RU" sz="2400" b="1" dirty="0" err="1">
                <a:latin typeface="Roboto" pitchFamily="2" charset="0"/>
                <a:ea typeface="Roboto" pitchFamily="2" charset="0"/>
              </a:rPr>
              <a:t>Собянину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 </a:t>
            </a:r>
            <a:endParaRPr lang="ru-RU" sz="24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itchFamily="2" charset="0"/>
                <a:ea typeface="Roboto" pitchFamily="2" charset="0"/>
              </a:rPr>
              <a:t>внеочередное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заседание Московской трехсторонней комиссии по регулированию социально-трудовых отношений 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реализация мер поддержки жителей и работодателей города в условиях режима повышенной готовности.</a:t>
            </a:r>
          </a:p>
          <a:p>
            <a:pPr marL="914400" lvl="1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Roboto" pitchFamily="2" charset="0"/>
                <a:ea typeface="Roboto" pitchFamily="2" charset="0"/>
              </a:rPr>
              <a:t>письмо главному </a:t>
            </a:r>
            <a:r>
              <a:rPr lang="ru-RU" sz="2400" b="1" dirty="0">
                <a:latin typeface="Roboto" pitchFamily="2" charset="0"/>
                <a:ea typeface="Roboto" pitchFamily="2" charset="0"/>
              </a:rPr>
              <a:t>санитарному врачу РФ Анне </a:t>
            </a:r>
            <a:r>
              <a:rPr lang="ru-RU" sz="2400" b="1" dirty="0" smtClean="0">
                <a:latin typeface="Roboto" pitchFamily="2" charset="0"/>
                <a:ea typeface="Roboto" pitchFamily="2" charset="0"/>
              </a:rPr>
              <a:t>Поповой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 </a:t>
            </a:r>
            <a:endParaRPr lang="ru-RU" sz="24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Roboto" pitchFamily="2" charset="0"/>
                <a:ea typeface="Roboto" pitchFamily="2" charset="0"/>
              </a:rPr>
              <a:t>необходимость разработки документа об обязательных мерах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мероприятиях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для борьбы с </a:t>
            </a:r>
            <a:r>
              <a:rPr lang="ru-RU" sz="2400" dirty="0" err="1">
                <a:latin typeface="Roboto" pitchFamily="2" charset="0"/>
                <a:ea typeface="Roboto" pitchFamily="2" charset="0"/>
              </a:rPr>
              <a:t>коронавирусом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.</a:t>
            </a:r>
          </a:p>
          <a:p>
            <a:pPr marL="457200" indent="-457200" algn="just">
              <a:spcBef>
                <a:spcPct val="0"/>
              </a:spcBef>
              <a:spcAft>
                <a:spcPts val="3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Roboto" pitchFamily="2" charset="0"/>
                <a:ea typeface="Roboto" pitchFamily="2" charset="0"/>
              </a:rPr>
              <a:t>необходимость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разработки документа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,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регламентирующего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безопасные меры </a:t>
            </a:r>
            <a:r>
              <a:rPr lang="ru-RU" sz="2400" dirty="0" smtClean="0">
                <a:latin typeface="Roboto" pitchFamily="2" charset="0"/>
                <a:ea typeface="Roboto" pitchFamily="2" charset="0"/>
              </a:rPr>
              <a:t>работников </a:t>
            </a:r>
            <a:r>
              <a:rPr lang="ru-RU" sz="2400" dirty="0">
                <a:latin typeface="Roboto" pitchFamily="2" charset="0"/>
                <a:ea typeface="Roboto" pitchFamily="2" charset="0"/>
              </a:rPr>
              <a:t>общеобразовательных учебных учреждений в дистанционном режиме (максимально допустимое время работы на ПК и т.п</a:t>
            </a:r>
            <a:r>
              <a:rPr lang="ru-RU" sz="2400" i="1" dirty="0" smtClean="0"/>
              <a:t>.)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19.05.2020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9128" y="698135"/>
            <a:ext cx="5034561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среда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469" y="1626066"/>
            <a:ext cx="1204869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 мнении педагогов по поводу дистанционного обучения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крупных онлайн-событиях прошедшей недели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увольнениях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том, как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первичке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стать эффективнее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досрочной пенсии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горячей линии «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Профзащиты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авторских правах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3"/>
            <a:ext cx="6205822" cy="56114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Новости короткой строкой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4969" y="2326154"/>
            <a:ext cx="89721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плата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за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обучение студентам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 больничный работникам 65 лет и старше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онлайн-конференция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для воспитателей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7461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2"/>
            <a:ext cx="6486252" cy="1017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Визитная карточка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644" y="2326154"/>
            <a:ext cx="8972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эффективная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профсоюзная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организация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информирование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 себе и своей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структура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организации,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достижения,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способы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связи с профкомом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страничка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или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сайт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7448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21.05.2020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0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3498" y="711112"/>
            <a:ext cx="6486252" cy="10176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Стрессы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0644" y="2326154"/>
            <a:ext cx="8972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Типы стрессов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Причины стрессов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структура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организации,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достижения,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способы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связи с профкомом 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страничка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или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сайт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7450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5011" y="870001"/>
            <a:ext cx="4743177" cy="61762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Средний заработок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470" y="1854666"/>
            <a:ext cx="115240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Особенности расчета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каких документах прописан порядок исчисления средней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зарплаты?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Какие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показатели учитываются при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расчете?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каких еще случаях (кроме ухода в отпуск) за работником сохраняется средний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заработок?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7527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22.05.2020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8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0599" y="864503"/>
            <a:ext cx="7600677" cy="110167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Дистанционное обучение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8" y="2440454"/>
            <a:ext cx="1152404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Результаты опроса «Дистанционное обучение: учитель – ученик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»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Плюсы и минусы дистанционного обучения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Тревоги педагогов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Увеличение недельной загруженности педагогов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7452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0599" y="864503"/>
            <a:ext cx="7600677" cy="6924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Отпуск под угрозой?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13" y="2083266"/>
            <a:ext cx="10516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Ответы на вопросы, подготовлено Центральным Советом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Общероссийского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Профсоюза образования и науки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РФ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Оплата труда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Отпуска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7732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25.05.2020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6286" y="835927"/>
            <a:ext cx="8143601" cy="103573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Интернационал образования – о «</a:t>
            </a:r>
            <a:r>
              <a:rPr lang="ru-RU" sz="3200" b="1" dirty="0" err="1">
                <a:latin typeface="Roboto Bk" pitchFamily="2" charset="0"/>
                <a:ea typeface="Roboto Bk" pitchFamily="2" charset="0"/>
              </a:rPr>
              <a:t>коронавирусном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» кризисе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13" y="2083266"/>
            <a:ext cx="1051696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Обращение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Сьюзан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Флокен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, Европейского директора Интернационала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образованияОплата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труда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финансировании образования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дистанционном обучении</a:t>
            </a:r>
          </a:p>
          <a:p>
            <a:pPr marL="1371600" lvl="2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 работе профсоюзов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7747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26.05.2020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03434" y="682197"/>
            <a:ext cx="5285949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Карантин и больничный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335" y="1533465"/>
            <a:ext cx="1219633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Постановление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Правительства РФ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№ 294 от 18 марта 2020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«Об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утверждении Временных правил оформления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листков нетрудоспособности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, назначения и выплаты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пособий по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временной нетрудоспособности в случае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карантина»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Правила распространяются на застрахованных лиц,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прибывших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в Российскую Федерацию с территории стран, где зарегистрированы случаи заболевания новой </a:t>
            </a:r>
            <a:r>
              <a:rPr lang="ru-RU" sz="3200" dirty="0" err="1">
                <a:latin typeface="Roboto" pitchFamily="2" charset="0"/>
                <a:ea typeface="Roboto" pitchFamily="2" charset="0"/>
              </a:rPr>
              <a:t>коронавирусной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инфекцией (2019-nCoV), а также на </a:t>
            </a:r>
            <a:r>
              <a:rPr lang="ru-RU" sz="3200" b="1" dirty="0">
                <a:latin typeface="Roboto" pitchFamily="2" charset="0"/>
                <a:ea typeface="Roboto" pitchFamily="2" charset="0"/>
              </a:rPr>
              <a:t>проживающих совместно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 с ними застрахованных лиц.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https://mgoprof.ru/?p=14556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20.03.2020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9837" y="864502"/>
            <a:ext cx="6071914" cy="6499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Информация об отпуске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313" y="2105560"/>
            <a:ext cx="11122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Изменение графика отпусков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Разделение отпуска на части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Отзыв из отпуска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Отпуск за свой счет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Алгоритм действий работодателя, работника и ППО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7750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26.05.2020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35146" y="688545"/>
            <a:ext cx="4708276" cy="64997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Встреча с министром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267" y="1362586"/>
            <a:ext cx="111668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Формат нового учебного года 1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сентября 2020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года 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Заработная плата педагогов в период пандемии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Совместным действия с Профсоюзом </a:t>
            </a: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Действие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квалификационных категорий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педагогов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Перенос сроков ЕГЭ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Отпуска педагогов в 2020 году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Доплата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за классное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руководство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Соотношение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базовой части оплаты труда к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стимулирующей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6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Работа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вместе с Профсоюзом над новым Отраслевым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соглашением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7756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3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974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1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239" y="2199947"/>
            <a:ext cx="102143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Регулирование удаленной работы 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Стимулирующие выплаты</a:t>
            </a:r>
            <a:endParaRPr lang="ru-RU" sz="28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Отраслевое соглашение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Комиссия по урегулированию споров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err="1" smtClean="0">
                <a:latin typeface="Roboto" pitchFamily="2" charset="0"/>
                <a:ea typeface="Roboto" pitchFamily="2" charset="0"/>
              </a:rPr>
              <a:t>Депремирование</a:t>
            </a:r>
            <a:endParaRPr lang="ru-RU" sz="2800" dirty="0" smtClean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Роль Профсоюза и общественного контроля в урегулировании конфликтов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3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9740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</a:t>
            </a: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2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239" y="2276892"/>
            <a:ext cx="102143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отчетность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совместительство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совмещение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расчетный листок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оплата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труда на время свободного посещения для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школьников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Roboto" pitchFamily="2" charset="0"/>
                <a:ea typeface="Roboto" pitchFamily="2" charset="0"/>
              </a:rPr>
              <a:t>увольнение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работника, находящегося на декретной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ставке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7765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697343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Вам положена поддержка?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239" y="1872972"/>
            <a:ext cx="10214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Кредитные каникулы для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граждан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Дистанционные финансовые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услуги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Мораторий на штрафы за </a:t>
            </a:r>
            <a:r>
              <a:rPr lang="ru-RU" sz="2800" dirty="0" err="1">
                <a:latin typeface="Roboto" pitchFamily="2" charset="0"/>
                <a:ea typeface="Roboto" pitchFamily="2" charset="0"/>
              </a:rPr>
              <a:t>непрохождение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ТО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Больничный для работающих граждан 65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+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Продление срока действия паспортов и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прав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Продажа лекарств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онлайн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Выплаты </a:t>
            </a:r>
            <a:r>
              <a:rPr lang="ru-RU" sz="2800" dirty="0">
                <a:latin typeface="Roboto" pitchFamily="2" charset="0"/>
                <a:ea typeface="Roboto" pitchFamily="2" charset="0"/>
              </a:rPr>
              <a:t>на </a:t>
            </a:r>
            <a:r>
              <a:rPr lang="ru-RU" sz="2800" dirty="0" smtClean="0">
                <a:latin typeface="Roboto" pitchFamily="2" charset="0"/>
                <a:ea typeface="Roboto" pitchFamily="2" charset="0"/>
              </a:rPr>
              <a:t>детей и другое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7771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218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3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7273" y="2630209"/>
            <a:ext cx="92626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отпуске 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об отпуске и норме часов 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педагогов, 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работающих </a:t>
            </a:r>
            <a:r>
              <a:rPr lang="ru-RU" sz="3200" dirty="0">
                <a:latin typeface="Roboto" pitchFamily="2" charset="0"/>
                <a:ea typeface="Roboto" pitchFamily="2" charset="0"/>
              </a:rPr>
              <a:t>с детьми с ОВЗ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об участии в проведении ГИА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4757" y="745695"/>
            <a:ext cx="6623304" cy="11218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Ответы на вопросы. Ч. 3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3010" y="2873097"/>
            <a:ext cx="102143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 отпуске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 работе педагогов, которые занимаются с детьми с ОВЗ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2800" dirty="0">
                <a:latin typeface="Roboto" pitchFamily="2" charset="0"/>
                <a:ea typeface="Roboto" pitchFamily="2" charset="0"/>
              </a:rPr>
              <a:t>об участии в проведении ГИА</a:t>
            </a:r>
            <a:endParaRPr lang="ru-RU" sz="28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7767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60008"/>
            <a:ext cx="10587037" cy="112186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Что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сегодня является самым важным для завтра?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67423" y="3101698"/>
            <a:ext cx="896257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Плюсы дистанционного обучения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Опыт школы № 1795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7769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60008"/>
            <a:ext cx="10587037" cy="61161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Профсоюзная пятиминутка. Классное руководство</a:t>
            </a:r>
            <a:endParaRPr lang="ru-RU" sz="3200" b="1" dirty="0"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50" y="2515910"/>
            <a:ext cx="1010223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приоритетные задачи классных руководителей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их деятельность (в том числе – ведение документации)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защита академических прав и свобод.</a:t>
            </a: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7780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28.05.2020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96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0077" y="223355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Режим рабочего времени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Возможность удаленной работы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Оформление дополнительных соглашений</a:t>
            </a:r>
            <a:endParaRPr lang="ru-RU" sz="3200" dirty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endParaRPr lang="ru-RU" sz="3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https://mgoprof.ru/?p=14594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27.03.2020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Больничный или отпуск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Самоизоляция или «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удаленка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Заработная плата «на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удаленке</a:t>
            </a:r>
            <a:r>
              <a:rPr lang="ru-RU" sz="3200" dirty="0" smtClean="0">
                <a:latin typeface="Roboto" pitchFamily="2" charset="0"/>
                <a:ea typeface="Roboto" pitchFamily="2" charset="0"/>
              </a:rPr>
              <a:t>»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Сроки выплаты заработной платы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28.03.2020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4451" y="890126"/>
            <a:ext cx="8263916" cy="55469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err="1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Коронавирус</a:t>
            </a:r>
            <a:r>
              <a:rPr lang="ru-RU" sz="3200" b="1" dirty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 и работа. Разъяснения. Ч. </a:t>
            </a:r>
            <a:r>
              <a:rPr lang="ru-RU" sz="3200" b="1" dirty="0" smtClean="0">
                <a:solidFill>
                  <a:srgbClr val="000000"/>
                </a:solidFill>
                <a:latin typeface="Roboto Bk" pitchFamily="2" charset="0"/>
                <a:ea typeface="Roboto Bk" pitchFamily="2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8802" y="2405003"/>
            <a:ext cx="89911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Действия </a:t>
            </a:r>
            <a:r>
              <a:rPr lang="ru-RU" sz="3200" dirty="0" err="1" smtClean="0">
                <a:latin typeface="Roboto" pitchFamily="2" charset="0"/>
                <a:ea typeface="Roboto" pitchFamily="2" charset="0"/>
              </a:rPr>
              <a:t>первички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Проверки в школах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 smtClean="0">
                <a:latin typeface="Roboto" pitchFamily="2" charset="0"/>
                <a:ea typeface="Roboto" pitchFamily="2" charset="0"/>
              </a:rPr>
              <a:t>Медицинское вмешательство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606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63" y="818688"/>
            <a:ext cx="10410050" cy="11101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innerShdw blurRad="1778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>
                <a:latin typeface="Roboto Bk" pitchFamily="2" charset="0"/>
                <a:ea typeface="Roboto Bk" pitchFamily="2" charset="0"/>
              </a:rPr>
              <a:t>Нерабочая неделя. </a:t>
            </a:r>
            <a:endParaRPr lang="ru-RU" sz="3200" b="1" dirty="0" smtClean="0">
              <a:latin typeface="Roboto Bk" pitchFamily="2" charset="0"/>
              <a:ea typeface="Roboto Bk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3200" b="1" dirty="0" smtClean="0">
                <a:latin typeface="Roboto Bk" pitchFamily="2" charset="0"/>
                <a:ea typeface="Roboto Bk" pitchFamily="2" charset="0"/>
              </a:rPr>
              <a:t>Мнение </a:t>
            </a:r>
            <a:r>
              <a:rPr lang="ru-RU" sz="3200" b="1" dirty="0">
                <a:latin typeface="Roboto Bk" pitchFamily="2" charset="0"/>
                <a:ea typeface="Roboto Bk" pitchFamily="2" charset="0"/>
              </a:rPr>
              <a:t>юриста и экономиста МГО Профсоюза</a:t>
            </a:r>
            <a:endParaRPr lang="ru-RU" sz="3200" b="1" dirty="0">
              <a:solidFill>
                <a:srgbClr val="000000"/>
              </a:solidFill>
              <a:latin typeface="Roboto Bk" pitchFamily="2" charset="0"/>
              <a:ea typeface="Roboto Bk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233" y="2633603"/>
            <a:ext cx="9710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Будут ли работать школы?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Как организовать работу в дежурных группах?</a:t>
            </a:r>
          </a:p>
          <a:p>
            <a:pPr marL="342900" indent="-342900">
              <a:spcAft>
                <a:spcPts val="1200"/>
              </a:spcAft>
              <a:buClr>
                <a:srgbClr val="009B35"/>
              </a:buClr>
              <a:buFont typeface="Wingdings" panose="05000000000000000000" pitchFamily="2" charset="2"/>
              <a:buChar char="ü"/>
            </a:pPr>
            <a:r>
              <a:rPr lang="ru-RU" sz="3200" dirty="0">
                <a:latin typeface="Roboto" pitchFamily="2" charset="0"/>
                <a:ea typeface="Roboto" pitchFamily="2" charset="0"/>
              </a:rPr>
              <a:t>Что делать педагогическим работникам, не задействованным в работе дежурных групп?</a:t>
            </a:r>
            <a:endParaRPr lang="ru-RU" sz="3200" dirty="0" smtClean="0">
              <a:latin typeface="Roboto" pitchFamily="2" charset="0"/>
              <a:ea typeface="Roboto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469" y="6334780"/>
            <a:ext cx="1124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https://mgoprof.ru/?</a:t>
            </a:r>
            <a:r>
              <a:rPr lang="en-US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p=14</a:t>
            </a: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603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4950" y="6340197"/>
            <a:ext cx="2214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29.03.2020</a:t>
            </a:r>
            <a:endParaRPr lang="ru-RU" sz="28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5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2085</Words>
  <Application>Microsoft Office PowerPoint</Application>
  <PresentationFormat>Широкоэкранный</PresentationFormat>
  <Paragraphs>426</Paragraphs>
  <Slides>59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8" baseType="lpstr">
      <vt:lpstr>Arial</vt:lpstr>
      <vt:lpstr>Calibri</vt:lpstr>
      <vt:lpstr>Calibri Light</vt:lpstr>
      <vt:lpstr>Roboto</vt:lpstr>
      <vt:lpstr>Roboto Bk</vt:lpstr>
      <vt:lpstr>Roboto Lt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Secretov</dc:creator>
  <cp:lastModifiedBy>Танечка</cp:lastModifiedBy>
  <cp:revision>57</cp:revision>
  <dcterms:created xsi:type="dcterms:W3CDTF">2019-01-22T15:08:58Z</dcterms:created>
  <dcterms:modified xsi:type="dcterms:W3CDTF">2020-05-28T22:12:15Z</dcterms:modified>
</cp:coreProperties>
</file>