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65" r:id="rId2"/>
    <p:sldId id="257" r:id="rId3"/>
    <p:sldId id="270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4" r:id="rId62"/>
    <p:sldId id="335" r:id="rId63"/>
    <p:sldId id="336" r:id="rId64"/>
    <p:sldId id="339" r:id="rId65"/>
    <p:sldId id="340" r:id="rId66"/>
    <p:sldId id="341" r:id="rId67"/>
    <p:sldId id="342" r:id="rId68"/>
    <p:sldId id="345" r:id="rId69"/>
    <p:sldId id="267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2C"/>
    <a:srgbClr val="009B3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F612-191F-483D-AAF2-81ADDFE88262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3CE7-4736-4F68-A3E8-C364F71A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1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1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3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74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84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2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6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7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51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7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6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58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61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14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70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97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6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1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2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9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6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9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8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3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3551-F9EE-4F30-AAA6-A3E89CAD31BE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5" y="2242434"/>
            <a:ext cx="10644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>
                <a:latin typeface="Roboto Bk" pitchFamily="2" charset="0"/>
                <a:ea typeface="Roboto Bk" pitchFamily="2" charset="0"/>
              </a:rPr>
              <a:t>Что нужно знать председателю ППО, </a:t>
            </a:r>
          </a:p>
          <a:p>
            <a:pPr algn="ctr">
              <a:spcAft>
                <a:spcPts val="1200"/>
              </a:spcAft>
            </a:pPr>
            <a:r>
              <a:rPr lang="ru-RU" sz="3600" dirty="0">
                <a:latin typeface="Roboto Bk" pitchFamily="2" charset="0"/>
                <a:ea typeface="Roboto Bk" pitchFamily="2" charset="0"/>
              </a:rPr>
              <a:t>работнику и работодателю</a:t>
            </a:r>
          </a:p>
          <a:p>
            <a:pPr algn="ctr">
              <a:spcAft>
                <a:spcPts val="1200"/>
              </a:spcAft>
            </a:pPr>
            <a:r>
              <a:rPr lang="ru-RU" sz="3600" dirty="0">
                <a:latin typeface="Roboto Bk" pitchFamily="2" charset="0"/>
                <a:ea typeface="Roboto Bk" pitchFamily="2" charset="0"/>
              </a:rPr>
              <a:t>в период режима повышенной готовности?</a:t>
            </a:r>
          </a:p>
        </p:txBody>
      </p:sp>
    </p:spTree>
    <p:extLst>
      <p:ext uri="{BB962C8B-B14F-4D97-AF65-F5344CB8AC3E}">
        <p14:creationId xmlns:p14="http://schemas.microsoft.com/office/powerpoint/2010/main" val="188431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Селекторное совещание «Профсоюзный час» от 01.04.2020 Часть 2</a:t>
            </a:r>
          </a:p>
          <a:p>
            <a:pPr algn="ctr"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405003"/>
            <a:ext cx="9710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Актуальные вопросы организации труда и отдыха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такое «нерабочие дни»? 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Кто в этот период выходит на работу? Зачем в школах дежурные группы?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704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01.04.2020</a:t>
            </a:r>
          </a:p>
        </p:txBody>
      </p:sp>
    </p:spTree>
    <p:extLst>
      <p:ext uri="{BB962C8B-B14F-4D97-AF65-F5344CB8AC3E}">
        <p14:creationId xmlns:p14="http://schemas.microsoft.com/office/powerpoint/2010/main" val="240378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Выдержки из СанПиН по организации онлайн образовательного процесса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920" y="2762191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Графики работы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Работа за монитором 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Длительность бучения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03.04.2020</a:t>
            </a:r>
          </a:p>
        </p:txBody>
      </p:sp>
    </p:spTree>
    <p:extLst>
      <p:ext uri="{BB962C8B-B14F-4D97-AF65-F5344CB8AC3E}">
        <p14:creationId xmlns:p14="http://schemas.microsoft.com/office/powerpoint/2010/main" val="165103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026" y="825364"/>
            <a:ext cx="7500937" cy="7243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Горячая линия МГО 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290" y="2190690"/>
            <a:ext cx="9710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Охрана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Трудовое законодательство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Оплата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Фонд благотворительной помощи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Кредитный союз учителей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Отдых и оздоровление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Профсоюзная деятельность ППО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Психологическая поддержка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07.04.2020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1465" y="1661943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7C2C"/>
                </a:solidFill>
                <a:latin typeface="Roboto Bk" pitchFamily="2" charset="0"/>
                <a:ea typeface="Roboto Bk" pitchFamily="2" charset="0"/>
              </a:rPr>
              <a:t>8-800-555-25-72</a:t>
            </a:r>
            <a:endParaRPr lang="ru-RU" sz="3600" dirty="0">
              <a:solidFill>
                <a:srgbClr val="FF7C2C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578" y="828249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Нерабочие дни и зарплата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233552"/>
            <a:ext cx="97107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Оклад или з/п?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Компенсационные и стимулирующие выплаты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Сроки заработной 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Табель учета рабочего времени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</a:p>
        </p:txBody>
      </p:sp>
    </p:spTree>
    <p:extLst>
      <p:ext uri="{BB962C8B-B14F-4D97-AF65-F5344CB8AC3E}">
        <p14:creationId xmlns:p14="http://schemas.microsoft.com/office/powerpoint/2010/main" val="131565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Отпуск, больничный,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Совпадение отпуска и больничного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Перенос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График отпусков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</a:p>
        </p:txBody>
      </p:sp>
    </p:spTree>
    <p:extLst>
      <p:ext uri="{BB962C8B-B14F-4D97-AF65-F5344CB8AC3E}">
        <p14:creationId xmlns:p14="http://schemas.microsoft.com/office/powerpoint/2010/main" val="101657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2382" y="2419290"/>
            <a:ext cx="71280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Изменения в графике отпусков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Разделение отпуска на части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Продолжительность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Денежная компенсация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5054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</a:p>
        </p:txBody>
      </p:sp>
    </p:spTree>
    <p:extLst>
      <p:ext uri="{BB962C8B-B14F-4D97-AF65-F5344CB8AC3E}">
        <p14:creationId xmlns:p14="http://schemas.microsoft.com/office/powerpoint/2010/main" val="279030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7748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Неиспользованные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Больничный во время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Продление 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5087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</a:p>
        </p:txBody>
      </p:sp>
    </p:spTree>
    <p:extLst>
      <p:ext uri="{BB962C8B-B14F-4D97-AF65-F5344CB8AC3E}">
        <p14:creationId xmlns:p14="http://schemas.microsoft.com/office/powerpoint/2010/main" val="69037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Ответы на вопросы членов Профсоюза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</a:p>
        </p:txBody>
      </p:sp>
    </p:spTree>
    <p:extLst>
      <p:ext uri="{BB962C8B-B14F-4D97-AF65-F5344CB8AC3E}">
        <p14:creationId xmlns:p14="http://schemas.microsoft.com/office/powerpoint/2010/main" val="119597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Трудовое законодательство и удаленная работа 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Комментарий юриста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</a:p>
        </p:txBody>
      </p:sp>
    </p:spTree>
    <p:extLst>
      <p:ext uri="{BB962C8B-B14F-4D97-AF65-F5344CB8AC3E}">
        <p14:creationId xmlns:p14="http://schemas.microsoft.com/office/powerpoint/2010/main" val="135003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8775" y="1027133"/>
            <a:ext cx="8089675" cy="12874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 по организации дистанционного обучения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057" y="2648287"/>
            <a:ext cx="9329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примерные модели реализации образовательных программ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о порядке организации процесса дистанционного обучения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реализации учебной и производственной практик в колледжах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5444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</a:p>
        </p:txBody>
      </p:sp>
    </p:spTree>
    <p:extLst>
      <p:ext uri="{BB962C8B-B14F-4D97-AF65-F5344CB8AC3E}">
        <p14:creationId xmlns:p14="http://schemas.microsoft.com/office/powerpoint/2010/main" val="104356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138" y="759752"/>
            <a:ext cx="10844212" cy="5832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Селекторное совещание «Профсоюзный час» от 18.03.2020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5" y="3619708"/>
            <a:ext cx="11480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181818"/>
                </a:solidFill>
                <a:latin typeface="Roboto" pitchFamily="2" charset="0"/>
              </a:rPr>
              <a:t>«Школы продолжают учить, просто делают это в другом технологическом режиме – дистанционно. Но это не означает, что от этого нагрузка на учителей каким-то образом станет легче. Скорее всего, она может осложниться с учетом этого режима. Поэтому ни о каком сокращении оплаты не может быть речи!»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825" y="1716896"/>
            <a:ext cx="1135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комментарии специалистов МГО Профсоюза о ситуации в связи с введением режима повышенной готовности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подключение руководителя ДОНМ Калины И.И.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79437" y="6334780"/>
            <a:ext cx="5004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https://mgoprof.ru/?p=14534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Продление больничного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Постановление Правительства РФ от 16 апреля 2020 года № 517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работодателя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Размер пособия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</a:p>
        </p:txBody>
      </p:sp>
    </p:spTree>
    <p:extLst>
      <p:ext uri="{BB962C8B-B14F-4D97-AF65-F5344CB8AC3E}">
        <p14:creationId xmlns:p14="http://schemas.microsoft.com/office/powerpoint/2010/main" val="157893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Внезапное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Предложение работодателя об увольнении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Консультация с юристом МГО Профсоюза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Предложение работодателя продолжить работу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5570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21.04.2020</a:t>
            </a:r>
          </a:p>
        </p:txBody>
      </p:sp>
    </p:spTree>
    <p:extLst>
      <p:ext uri="{BB962C8B-B14F-4D97-AF65-F5344CB8AC3E}">
        <p14:creationId xmlns:p14="http://schemas.microsoft.com/office/powerpoint/2010/main" val="165913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Зарплаты педагогов снижаться не должны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9323"/>
            <a:ext cx="116811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 Lt" pitchFamily="2" charset="0"/>
                <a:ea typeface="Roboto Lt" pitchFamily="2" charset="0"/>
              </a:rPr>
              <a:t>Письмо заместителя министра просвещения Виктора </a:t>
            </a:r>
            <a:r>
              <a:rPr lang="ru-RU" sz="2400" dirty="0" err="1">
                <a:latin typeface="Roboto Lt" pitchFamily="2" charset="0"/>
                <a:ea typeface="Roboto Lt" pitchFamily="2" charset="0"/>
              </a:rPr>
              <a:t>Басюка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 руководителям органов исполнительной власти субъектов РФ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 Lt" pitchFamily="2" charset="0"/>
                <a:ea typeface="Roboto Lt" pitchFamily="2" charset="0"/>
              </a:rPr>
              <a:t>Применение электронного обучения и дистанционных образовательных технологий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снижает норму часов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 педагогической работы и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может являться основанием для уменьшения размера заработной 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включая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компенсационные и стимулирующие выплаты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 том числе при переводе работников (педагогических и иных)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на режим удаленной (дистанционной) работы.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 Lt" pitchFamily="2" charset="0"/>
                <a:ea typeface="Roboto Lt" pitchFamily="2" charset="0"/>
              </a:rPr>
              <a:t>Корреляция с позицией Общероссийского Профсоюза работников народного образования и науки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</a:p>
        </p:txBody>
      </p:sp>
    </p:spTree>
    <p:extLst>
      <p:ext uri="{BB962C8B-B14F-4D97-AF65-F5344CB8AC3E}">
        <p14:creationId xmlns:p14="http://schemas.microsoft.com/office/powerpoint/2010/main" val="66706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Дисциплинарные взыскания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69" y="2091155"/>
            <a:ext cx="10947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Правомерность наложения дисциплинарных взысканий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Когда нет нормативного регулирования порядка заполнения форм отчетности, нет и вины работника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Снятие дисциплинарного взыскания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Действия сторон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</a:p>
        </p:txBody>
      </p:sp>
    </p:spTree>
    <p:extLst>
      <p:ext uri="{BB962C8B-B14F-4D97-AF65-F5344CB8AC3E}">
        <p14:creationId xmlns:p14="http://schemas.microsoft.com/office/powerpoint/2010/main" val="189813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№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8706" y="2319755"/>
            <a:ext cx="90149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График работы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Ненормированный рабочий день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Влияние «</a:t>
            </a:r>
            <a:r>
              <a:rPr lang="ru-RU" sz="3600" dirty="0" err="1">
                <a:latin typeface="Roboto" pitchFamily="2" charset="0"/>
                <a:ea typeface="Roboto" pitchFamily="2" charset="0"/>
              </a:rPr>
              <a:t>удаленки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» на отпуск и з/п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</a:p>
        </p:txBody>
      </p:sp>
    </p:spTree>
    <p:extLst>
      <p:ext uri="{BB962C8B-B14F-4D97-AF65-F5344CB8AC3E}">
        <p14:creationId xmlns:p14="http://schemas.microsoft.com/office/powerpoint/2010/main" val="117875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Оплата труда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918" y="1962567"/>
            <a:ext cx="90149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Ипотека и кредиты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Оплата труда педагогов дополнительного образования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Увеличение нагрузки на «</a:t>
            </a:r>
            <a:r>
              <a:rPr lang="ru-RU" sz="3600" dirty="0" err="1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Назначение доплат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Дополнительные отпуска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5762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</a:p>
        </p:txBody>
      </p:sp>
    </p:spTree>
    <p:extLst>
      <p:ext uri="{BB962C8B-B14F-4D97-AF65-F5344CB8AC3E}">
        <p14:creationId xmlns:p14="http://schemas.microsoft.com/office/powerpoint/2010/main" val="107703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20144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Постановление МГО Профсоюза от 22.04.2020 № 3-1 «О текущем моменте и работе МГО Профсоюза в условиях ограничений в связи с распространением COVID-19»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257" y="3256538"/>
            <a:ext cx="110815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Основные направления работы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Значимые результаты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Координация работы и информационная поддержка ТПО и ППО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5821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</a:p>
        </p:txBody>
      </p:sp>
    </p:spTree>
    <p:extLst>
      <p:ext uri="{BB962C8B-B14F-4D97-AF65-F5344CB8AC3E}">
        <p14:creationId xmlns:p14="http://schemas.microsoft.com/office/powerpoint/2010/main" val="1125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в День охраны труда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5" y="2009865"/>
            <a:ext cx="89721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изменения в порядке проведения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новые возможности при проведении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документы, сопутствующие проведению медосмотров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https://mgoprof.ru/?p=16082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</a:p>
        </p:txBody>
      </p:sp>
    </p:spTree>
    <p:extLst>
      <p:ext uri="{BB962C8B-B14F-4D97-AF65-F5344CB8AC3E}">
        <p14:creationId xmlns:p14="http://schemas.microsoft.com/office/powerpoint/2010/main" val="69304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Самоизоляция и уведомление об увольнении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алгоритмы действий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письменное уведомление работника: порядок и форма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выдача трудовой книжки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https://mgoprof.ru/?p=160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</a:p>
        </p:txBody>
      </p:sp>
    </p:spTree>
    <p:extLst>
      <p:ext uri="{BB962C8B-B14F-4D97-AF65-F5344CB8AC3E}">
        <p14:creationId xmlns:p14="http://schemas.microsoft.com/office/powerpoint/2010/main" val="1350552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Зарплата в мае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особенности компенсационных и стимулирующих выплат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пример расчета выплат в мае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</a:p>
        </p:txBody>
      </p:sp>
    </p:spTree>
    <p:extLst>
      <p:ext uri="{BB962C8B-B14F-4D97-AF65-F5344CB8AC3E}">
        <p14:creationId xmlns:p14="http://schemas.microsoft.com/office/powerpoint/2010/main" val="93705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49" y="774040"/>
            <a:ext cx="11616513" cy="231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Мониторинг оплаты труда и соблюдения трудового законодательства и иных актов, содержащих нормы трудового права, в период действия режима повышенной готовности в соответствии с Указом Мэра Москвы </a:t>
            </a:r>
            <a:r>
              <a:rPr lang="ru-RU" sz="2800" b="1" dirty="0">
                <a:solidFill>
                  <a:srgbClr val="FF7C2C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05.03.2020 № 12-УМ 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«О введении режима повышенной готовности»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3474258"/>
            <a:ext cx="1135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Председателям первичных профсоюзных организаций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оперативно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предоставлять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территориальные профсоюзные организации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информацию о выявленных случаях ущемления трудовых прав работников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период действия режима повышенной готовности в городе Москве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Письмо МГО Профсоюза от 19.03.2020 № 01-12-107/2020</a:t>
            </a:r>
          </a:p>
        </p:txBody>
      </p:sp>
    </p:spTree>
    <p:extLst>
      <p:ext uri="{BB962C8B-B14F-4D97-AF65-F5344CB8AC3E}">
        <p14:creationId xmlns:p14="http://schemas.microsoft.com/office/powerpoint/2010/main" val="1144146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5866" y="758725"/>
            <a:ext cx="5050974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Разъяснения юристов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организация труда в майские праздники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различия при 5-дневной и 6-дневной рабочей неделе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привлечение к работе с 6 по 8 мая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</a:p>
        </p:txBody>
      </p:sp>
    </p:spTree>
    <p:extLst>
      <p:ext uri="{BB962C8B-B14F-4D97-AF65-F5344CB8AC3E}">
        <p14:creationId xmlns:p14="http://schemas.microsoft.com/office/powerpoint/2010/main" val="2410382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5197" y="830162"/>
            <a:ext cx="7072312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Дисциплинарные взыскания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2238702"/>
            <a:ext cx="113780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Что такое дисциплинарный проступок?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Как снять взыскание досрочно?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Выплачиваются ли премии «провинившемуся» работнику?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Roboto" pitchFamily="2" charset="0"/>
                <a:ea typeface="Roboto" pitchFamily="2" charset="0"/>
              </a:rPr>
              <a:t>Что делать, если взыскание наложили неправомерно?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05.05.2020</a:t>
            </a:r>
          </a:p>
        </p:txBody>
      </p:sp>
    </p:spTree>
    <p:extLst>
      <p:ext uri="{BB962C8B-B14F-4D97-AF65-F5344CB8AC3E}">
        <p14:creationId xmlns:p14="http://schemas.microsoft.com/office/powerpoint/2010/main" val="325729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4"/>
            <a:ext cx="8149003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«Профсоюзные пятиминутки» </a:t>
            </a:r>
          </a:p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собраны в целый «Профсоюзный час»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38" y="2062103"/>
            <a:ext cx="11769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итоги президиума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1 Мая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взаимодействие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соцпартнеров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дисциплинарные взыскания и «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зарплата в мае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изменения в порядке проведения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ответы на вопросы, которые задают председателям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первичек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работа «Кредитного союза учителей»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деятельность Столичной ассоциации молодых педагогов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06.05.2020</a:t>
            </a:r>
          </a:p>
        </p:txBody>
      </p:sp>
    </p:spTree>
    <p:extLst>
      <p:ext uri="{BB962C8B-B14F-4D97-AF65-F5344CB8AC3E}">
        <p14:creationId xmlns:p14="http://schemas.microsoft.com/office/powerpoint/2010/main" val="260930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5"/>
            <a:ext cx="814900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Памятка воспитателям и учителям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1719203"/>
            <a:ext cx="1176931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учет требований СанПиН при использовании персональных компьютеров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рабочего места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Рабочее место педагога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Гигиенические требования к организации занятий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Профилактические мероприятия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занятий с ПК детей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Время проведения гимнастики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7337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13.05.2020</a:t>
            </a:r>
          </a:p>
        </p:txBody>
      </p:sp>
    </p:spTree>
    <p:extLst>
      <p:ext uri="{BB962C8B-B14F-4D97-AF65-F5344CB8AC3E}">
        <p14:creationId xmlns:p14="http://schemas.microsoft.com/office/powerpoint/2010/main" val="3839837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0675" y="810458"/>
            <a:ext cx="4991467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Час с Профсоюзом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1479464"/>
            <a:ext cx="11769312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Условия труда во время действия ограничительных мер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Интенсификация труда и стимулирующие выплаты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Совмещение и совместительство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Перенос и продолжительность отпуска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Свободное посещение занятий учениками: нагрузка и зарплата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Участие в ГИА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Урегулирование споров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Работа с детьми с ОВЗ 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Аттестация педагогических работников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Льготная пенсия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7350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14.05.2020</a:t>
            </a:r>
          </a:p>
        </p:txBody>
      </p:sp>
    </p:spTree>
    <p:extLst>
      <p:ext uri="{BB962C8B-B14F-4D97-AF65-F5344CB8AC3E}">
        <p14:creationId xmlns:p14="http://schemas.microsoft.com/office/powerpoint/2010/main" val="1066908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6874" y="805040"/>
            <a:ext cx="6999070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Роспотребнадзор рекомендует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587" y="2150976"/>
            <a:ext cx="107616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по организации работы образовательных организаций в условиях сохранения рисков распространения COVID-19</a:t>
            </a:r>
            <a:r>
              <a:rPr lang="ru-RU" sz="3200" dirty="0"/>
              <a:t> 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по проведению экзаменов и итоговой аттестации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7359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15.05.2020</a:t>
            </a:r>
          </a:p>
        </p:txBody>
      </p:sp>
    </p:spTree>
    <p:extLst>
      <p:ext uri="{BB962C8B-B14F-4D97-AF65-F5344CB8AC3E}">
        <p14:creationId xmlns:p14="http://schemas.microsoft.com/office/powerpoint/2010/main" val="254205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3608" y="852147"/>
            <a:ext cx="5825601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Новости короткой строкой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706" y="2451013"/>
            <a:ext cx="107616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бесплатный тест на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коронавирус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повышение квалификации педагогов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отмена ОГЭ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7363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15.05.2020</a:t>
            </a:r>
          </a:p>
        </p:txBody>
      </p:sp>
    </p:spTree>
    <p:extLst>
      <p:ext uri="{BB962C8B-B14F-4D97-AF65-F5344CB8AC3E}">
        <p14:creationId xmlns:p14="http://schemas.microsoft.com/office/powerpoint/2010/main" val="1268231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4025" y="822006"/>
            <a:ext cx="6724767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601" y="2897541"/>
            <a:ext cx="1191577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Правовые основы организации работы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Цели и принципы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Приоритетные задачи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Приоритетные задачи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Обеспечение академических прав и свобод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Оценка эффективности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Механизмы материального  и нематериального стимулирования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7409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468" y="1447848"/>
            <a:ext cx="11524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Roboto" pitchFamily="2" charset="0"/>
                <a:ea typeface="Roboto" pitchFamily="2" charset="0"/>
              </a:rPr>
              <a:t>по организации работы педагогических работников, осуществляющих классное руководство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46555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Увольнение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4280" y="2715608"/>
            <a:ext cx="88042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Можно ли сейчас увольняться или увольнять?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Если да, то каковы правила?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</a:p>
        </p:txBody>
      </p:sp>
    </p:spTree>
    <p:extLst>
      <p:ext uri="{BB962C8B-B14F-4D97-AF65-F5344CB8AC3E}">
        <p14:creationId xmlns:p14="http://schemas.microsoft.com/office/powerpoint/2010/main" val="53237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Доплаты: снять нельзя оставить?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380" y="2546420"/>
            <a:ext cx="105429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виды доплат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результаты мониторинга МГО Профсоюза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 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основание для изменения заработной 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перераспределение функций педагогов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</a:p>
        </p:txBody>
      </p:sp>
    </p:spTree>
    <p:extLst>
      <p:ext uri="{BB962C8B-B14F-4D97-AF65-F5344CB8AC3E}">
        <p14:creationId xmlns:p14="http://schemas.microsoft.com/office/powerpoint/2010/main" val="3887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01" y="830237"/>
            <a:ext cx="11806211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. Рекомендации работникам и работодателям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809" y="2316971"/>
            <a:ext cx="114291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atin typeface="Roboto" pitchFamily="2" charset="0"/>
                <a:ea typeface="Roboto" pitchFamily="2" charset="0"/>
              </a:rPr>
              <a:t>Методические комментарии Минтруда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по режиму труда органов государственной власти, органов местного самоуправления и организаций с участием государства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atin typeface="Roboto" pitchFamily="2" charset="0"/>
                <a:ea typeface="Roboto" pitchFamily="2" charset="0"/>
              </a:rPr>
              <a:t>Обращение мэра Москвы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https://mgoprof.ru/?p=14540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19.03.2020</a:t>
            </a:r>
          </a:p>
        </p:txBody>
      </p:sp>
    </p:spTree>
    <p:extLst>
      <p:ext uri="{BB962C8B-B14F-4D97-AF65-F5344CB8AC3E}">
        <p14:creationId xmlns:p14="http://schemas.microsoft.com/office/powerpoint/2010/main" val="2409570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Пенсия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929" y="2336394"/>
            <a:ext cx="105429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Право на досрочный выход на пенсию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Периоды работы, засчитываемые в льготный стаж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Когда пенсионный фонд может отказать?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говорит судебная практика?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7437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19.05.2020</a:t>
            </a:r>
          </a:p>
        </p:txBody>
      </p:sp>
    </p:spTree>
    <p:extLst>
      <p:ext uri="{BB962C8B-B14F-4D97-AF65-F5344CB8AC3E}">
        <p14:creationId xmlns:p14="http://schemas.microsoft.com/office/powerpoint/2010/main" val="824945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252" y="703552"/>
            <a:ext cx="988677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Московская Федерация профсоюзов предлагает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307" y="1626066"/>
            <a:ext cx="12048693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" pitchFamily="2" charset="0"/>
                <a:ea typeface="Roboto" pitchFamily="2" charset="0"/>
              </a:rPr>
              <a:t>письмо мэру Москвы Сергею </a:t>
            </a:r>
            <a:r>
              <a:rPr lang="ru-RU" sz="2400" b="1" dirty="0" err="1">
                <a:latin typeface="Roboto" pitchFamily="2" charset="0"/>
                <a:ea typeface="Roboto" pitchFamily="2" charset="0"/>
              </a:rPr>
              <a:t>Собянину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 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внеочередное заседание Московской трехсторонней комиссии по регулированию социально-трудовых отношений 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реализация мер поддержки жителей и работодателей города в условиях режима повышенной готовности.</a:t>
            </a:r>
          </a:p>
          <a:p>
            <a:pPr marL="914400" lvl="1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" pitchFamily="2" charset="0"/>
                <a:ea typeface="Roboto" pitchFamily="2" charset="0"/>
              </a:rPr>
              <a:t>письмо главному санитарному врачу РФ Анне Поповой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 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необходимость разработки документа об обязательных мерах и мероприятиях для борьбы с </a:t>
            </a:r>
            <a:r>
              <a:rPr lang="ru-RU" sz="2400" dirty="0" err="1">
                <a:latin typeface="Roboto" pitchFamily="2" charset="0"/>
                <a:ea typeface="Roboto" pitchFamily="2" charset="0"/>
              </a:rPr>
              <a:t>коронавирусом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необходимость разработки документа, регламентирующего безопасные меры работников общеобразовательных учебных учреждений в дистанционном режиме (максимально допустимое время работы на ПК и т.п</a:t>
            </a:r>
            <a:r>
              <a:rPr lang="ru-RU" sz="2400" i="1" dirty="0"/>
              <a:t>.)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19.05.2020</a:t>
            </a:r>
          </a:p>
        </p:txBody>
      </p:sp>
    </p:spTree>
    <p:extLst>
      <p:ext uri="{BB962C8B-B14F-4D97-AF65-F5344CB8AC3E}">
        <p14:creationId xmlns:p14="http://schemas.microsoft.com/office/powerpoint/2010/main" val="1823799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9128" y="698135"/>
            <a:ext cx="5034561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среда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469" y="1626066"/>
            <a:ext cx="1204869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мнении педагогов по поводу дистанционного обучения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крупных онлайн-событиях прошедшей недели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 увольнениях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том, как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первичке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стать эффективнее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досрочной пенсии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горячей линии «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Профзащиты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 авторских правах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20.05.2020</a:t>
            </a:r>
          </a:p>
        </p:txBody>
      </p:sp>
    </p:spTree>
    <p:extLst>
      <p:ext uri="{BB962C8B-B14F-4D97-AF65-F5344CB8AC3E}">
        <p14:creationId xmlns:p14="http://schemas.microsoft.com/office/powerpoint/2010/main" val="1473743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3"/>
            <a:ext cx="6205822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Новости короткой строкой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4969" y="2326154"/>
            <a:ext cx="89721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плата за обучение студентам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 больничный работникам 65 лет и старше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онлайн-конференция для воспитателей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7461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20.05.2020</a:t>
            </a:r>
          </a:p>
        </p:txBody>
      </p:sp>
    </p:spTree>
    <p:extLst>
      <p:ext uri="{BB962C8B-B14F-4D97-AF65-F5344CB8AC3E}">
        <p14:creationId xmlns:p14="http://schemas.microsoft.com/office/powerpoint/2010/main" val="2860390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2"/>
            <a:ext cx="6486252" cy="1017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Визитная карточка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644" y="2326154"/>
            <a:ext cx="8972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эффективная профсоюзная организация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информирование о себе и своей работе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структура организации, достижения,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способы связи с профкомом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страничка или сайт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21.05.2020</a:t>
            </a:r>
          </a:p>
        </p:txBody>
      </p:sp>
    </p:spTree>
    <p:extLst>
      <p:ext uri="{BB962C8B-B14F-4D97-AF65-F5344CB8AC3E}">
        <p14:creationId xmlns:p14="http://schemas.microsoft.com/office/powerpoint/2010/main" val="4084201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2"/>
            <a:ext cx="6486252" cy="1017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Стрессы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644" y="2326154"/>
            <a:ext cx="8972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Типы стрессов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Причины стрессов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структура организации, достижения,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способы связи с профкомом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страничка или сайт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7450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22.05.2020</a:t>
            </a:r>
          </a:p>
        </p:txBody>
      </p:sp>
    </p:spTree>
    <p:extLst>
      <p:ext uri="{BB962C8B-B14F-4D97-AF65-F5344CB8AC3E}">
        <p14:creationId xmlns:p14="http://schemas.microsoft.com/office/powerpoint/2010/main" val="930191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5011" y="870001"/>
            <a:ext cx="4743177" cy="61762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Средний заработок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70" y="1854666"/>
            <a:ext cx="115240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расчета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 каких документах прописан порядок исчисления средней зарплаты?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Какие показатели учитываются при расчете?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 каких еще случаях (кроме ухода в отпуск) за работником сохраняется средний заработок?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7527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22.05.2020</a:t>
            </a:r>
          </a:p>
        </p:txBody>
      </p:sp>
    </p:spTree>
    <p:extLst>
      <p:ext uri="{BB962C8B-B14F-4D97-AF65-F5344CB8AC3E}">
        <p14:creationId xmlns:p14="http://schemas.microsoft.com/office/powerpoint/2010/main" val="1379388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0599" y="864503"/>
            <a:ext cx="7600677" cy="110167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Дистанционное обучение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8" y="2440454"/>
            <a:ext cx="115240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Результаты опроса «Дистанционное обучение: учитель – ученик»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Плюсы и минусы дистанционного обучения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Тревоги педагогов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Увеличение недельной загруженности педагогов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7452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25.05.2020</a:t>
            </a:r>
          </a:p>
        </p:txBody>
      </p:sp>
    </p:spTree>
    <p:extLst>
      <p:ext uri="{BB962C8B-B14F-4D97-AF65-F5344CB8AC3E}">
        <p14:creationId xmlns:p14="http://schemas.microsoft.com/office/powerpoint/2010/main" val="317157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0599" y="864503"/>
            <a:ext cx="7600677" cy="6924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Отпуск под угрозой?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3" y="2083266"/>
            <a:ext cx="10516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Ответы на вопросы, подготовлено Центральным Советом Общероссийского Профсоюза образования и науки РФ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Оплата труда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7732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25.05.2020</a:t>
            </a:r>
          </a:p>
        </p:txBody>
      </p:sp>
    </p:spTree>
    <p:extLst>
      <p:ext uri="{BB962C8B-B14F-4D97-AF65-F5344CB8AC3E}">
        <p14:creationId xmlns:p14="http://schemas.microsoft.com/office/powerpoint/2010/main" val="656676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6286" y="835927"/>
            <a:ext cx="8143601" cy="103573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Интернационал образования – о «</a:t>
            </a:r>
            <a:r>
              <a:rPr lang="ru-RU" sz="3200" b="1" dirty="0" err="1">
                <a:latin typeface="Roboto Bk" pitchFamily="2" charset="0"/>
                <a:ea typeface="Roboto Bk" pitchFamily="2" charset="0"/>
              </a:rPr>
              <a:t>коронавирусном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» кризисе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3" y="2083266"/>
            <a:ext cx="10516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Обращение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Сьюзан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Флокен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, Европейского директора Интернационала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образованияОплата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труда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финансировании образования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дистанционном обучении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работе профсоюзов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7747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26.05.2020</a:t>
            </a:r>
          </a:p>
        </p:txBody>
      </p:sp>
    </p:spTree>
    <p:extLst>
      <p:ext uri="{BB962C8B-B14F-4D97-AF65-F5344CB8AC3E}">
        <p14:creationId xmlns:p14="http://schemas.microsoft.com/office/powerpoint/2010/main" val="111415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3434" y="682197"/>
            <a:ext cx="5285949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Карантин и больничный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35" y="1533465"/>
            <a:ext cx="121963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Постановление Правительства РФ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№ 294 от 18 марта 2020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«Об утверждении Временных правил оформления листков нетрудоспособности, назначения и выплаты пособий по временной нетрудоспособности в случае карантина»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Правила распространяются на застрахованных лиц,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прибывших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в Российскую Федерацию с территории стран, где зарегистрированы случаи заболевания новой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коронавирусной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инфекцией (2019-nCoV), а также на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проживающих совместно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 ними застрахованных лиц.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https://mgoprof.ru/?p=14556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20.03.2020</a:t>
            </a:r>
          </a:p>
        </p:txBody>
      </p:sp>
    </p:spTree>
    <p:extLst>
      <p:ext uri="{BB962C8B-B14F-4D97-AF65-F5344CB8AC3E}">
        <p14:creationId xmlns:p14="http://schemas.microsoft.com/office/powerpoint/2010/main" val="1853733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9837" y="864502"/>
            <a:ext cx="6071914" cy="6499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Информация об отпуске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3" y="2105560"/>
            <a:ext cx="11122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Изменение графика отпусков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Разделение отпуска на части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Отзыв из отпуска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Отпуск за свой счет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Алгоритм действий работодателя, работника и ППО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7750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26.05.2020</a:t>
            </a:r>
          </a:p>
        </p:txBody>
      </p:sp>
    </p:spTree>
    <p:extLst>
      <p:ext uri="{BB962C8B-B14F-4D97-AF65-F5344CB8AC3E}">
        <p14:creationId xmlns:p14="http://schemas.microsoft.com/office/powerpoint/2010/main" val="2281064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5146" y="688545"/>
            <a:ext cx="4708276" cy="6499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Встреча с министром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267" y="1362586"/>
            <a:ext cx="111668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Формат нового учебного года 1 сентября 2020 года 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Заработная плата педагогов в период пандемии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Совместным действия с Профсоюзом 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Действие квалификационных категорий педагогов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Перенос сроков ЕГЭ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Отпуска педагогов в 2020 году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Доплата за классное руководство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Соотношение базовой части оплаты труда к стимулирующей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Работа вместе с Профсоюзом над новым Отраслевым соглашением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7756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</a:p>
        </p:txBody>
      </p:sp>
    </p:spTree>
    <p:extLst>
      <p:ext uri="{BB962C8B-B14F-4D97-AF65-F5344CB8AC3E}">
        <p14:creationId xmlns:p14="http://schemas.microsoft.com/office/powerpoint/2010/main" val="3147935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974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239" y="2199947"/>
            <a:ext cx="102143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Регулирование удаленной работы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Стимулирующие выплаты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Отраслевое соглашение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Комиссия по урегулированию споров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Roboto" pitchFamily="2" charset="0"/>
                <a:ea typeface="Roboto" pitchFamily="2" charset="0"/>
              </a:rPr>
              <a:t>Депремирование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Роль Профсоюза и общественного контроля в урегулировании конфликтов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</a:p>
        </p:txBody>
      </p:sp>
    </p:spTree>
    <p:extLst>
      <p:ext uri="{BB962C8B-B14F-4D97-AF65-F5344CB8AC3E}">
        <p14:creationId xmlns:p14="http://schemas.microsoft.com/office/powerpoint/2010/main" val="2885389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974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239" y="2276892"/>
            <a:ext cx="102143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отчетность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совместительство и совмещение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расчетный листок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оплата труда на время свободного посещения для школьников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увольнение работника, находящегося на декретной ставке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</a:p>
        </p:txBody>
      </p:sp>
    </p:spTree>
    <p:extLst>
      <p:ext uri="{BB962C8B-B14F-4D97-AF65-F5344CB8AC3E}">
        <p14:creationId xmlns:p14="http://schemas.microsoft.com/office/powerpoint/2010/main" val="3459234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69734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Вам положена поддержка?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239" y="1872972"/>
            <a:ext cx="102143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Кредитные каникулы для граждан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Дистанционные финансовые услуги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Мораторий на штрафы за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непрохождение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 ТО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Больничный для работающих граждан 65+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Продление срока действия паспортов и прав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Продажа лекарств онлайн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Выплаты на детей и другое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7771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</a:p>
        </p:txBody>
      </p:sp>
    </p:spTree>
    <p:extLst>
      <p:ext uri="{BB962C8B-B14F-4D97-AF65-F5344CB8AC3E}">
        <p14:creationId xmlns:p14="http://schemas.microsoft.com/office/powerpoint/2010/main" val="1631805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218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7273" y="2630209"/>
            <a:ext cx="92626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 отпуске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 отпуске и норме часов  педагогов, работающих с детьми с ОВЗ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 участии в проведении ГИА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</a:p>
        </p:txBody>
      </p:sp>
    </p:spTree>
    <p:extLst>
      <p:ext uri="{BB962C8B-B14F-4D97-AF65-F5344CB8AC3E}">
        <p14:creationId xmlns:p14="http://schemas.microsoft.com/office/powerpoint/2010/main" val="35324818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218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3010" y="2873097"/>
            <a:ext cx="102143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об отпуске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 работе педагогов, которые занимаются с детьми с ОВЗ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об участии в проведении ГИА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</a:p>
        </p:txBody>
      </p:sp>
    </p:spTree>
    <p:extLst>
      <p:ext uri="{BB962C8B-B14F-4D97-AF65-F5344CB8AC3E}">
        <p14:creationId xmlns:p14="http://schemas.microsoft.com/office/powerpoint/2010/main" val="4252211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960008"/>
            <a:ext cx="10587037" cy="11218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</a:t>
            </a:r>
          </a:p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Что сегодня является самым важным для завтра?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7423" y="3101698"/>
            <a:ext cx="89625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Плюсы дистанционного обучения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Опыт школы № 1795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</a:p>
        </p:txBody>
      </p:sp>
    </p:spTree>
    <p:extLst>
      <p:ext uri="{BB962C8B-B14F-4D97-AF65-F5344CB8AC3E}">
        <p14:creationId xmlns:p14="http://schemas.microsoft.com/office/powerpoint/2010/main" val="3658555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960008"/>
            <a:ext cx="10587037" cy="6116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Классное руководство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2515910"/>
            <a:ext cx="101022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приоритетные задачи классных руководителей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их деятельность (в том числе – ведение документации)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защита академических прав и свобод.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7780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</a:p>
        </p:txBody>
      </p:sp>
    </p:spTree>
    <p:extLst>
      <p:ext uri="{BB962C8B-B14F-4D97-AF65-F5344CB8AC3E}">
        <p14:creationId xmlns:p14="http://schemas.microsoft.com/office/powerpoint/2010/main" val="2556757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960008"/>
            <a:ext cx="10587037" cy="6116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для «классных»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6777" y="2336394"/>
            <a:ext cx="101022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Правовые основы организации работы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Цели и принципы деятельности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Приоритетные задачи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Механизмы материального и нематериального стимулирования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7784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29.05.2020</a:t>
            </a:r>
          </a:p>
        </p:txBody>
      </p:sp>
    </p:spTree>
    <p:extLst>
      <p:ext uri="{BB962C8B-B14F-4D97-AF65-F5344CB8AC3E}">
        <p14:creationId xmlns:p14="http://schemas.microsoft.com/office/powerpoint/2010/main" val="60402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077" y="223355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Режим рабочего времени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Возможность удаленной работы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Оформление дополнительных соглашений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https://mgoprof.ru/?p=14594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27.03.2020</a:t>
            </a:r>
          </a:p>
        </p:txBody>
      </p:sp>
    </p:spTree>
    <p:extLst>
      <p:ext uri="{BB962C8B-B14F-4D97-AF65-F5344CB8AC3E}">
        <p14:creationId xmlns:p14="http://schemas.microsoft.com/office/powerpoint/2010/main" val="2171706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960008"/>
            <a:ext cx="10587037" cy="6116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Отрегулировать «</a:t>
            </a:r>
            <a:r>
              <a:rPr lang="ru-RU" sz="3200" b="1" dirty="0" err="1">
                <a:latin typeface="Roboto Bk" pitchFamily="2" charset="0"/>
                <a:ea typeface="Roboto Bk" pitchFamily="2" charset="0"/>
              </a:rPr>
              <a:t>удалёнку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» законом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978" y="1952655"/>
            <a:ext cx="115240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ФНПР выступила с законодательной инициативой отрегулировать дистанционный режим работы в Трудовом кодексе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компенсация работодателем затрат на расходы трудящихся в удаленном режиме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недопущение снижения заработной платы переведённых на «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удалёнку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» специалистов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оформление дополнительных соглашениях о переводе на дистанционный режим труда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7786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29.05.2020</a:t>
            </a:r>
          </a:p>
        </p:txBody>
      </p:sp>
    </p:spTree>
    <p:extLst>
      <p:ext uri="{BB962C8B-B14F-4D97-AF65-F5344CB8AC3E}">
        <p14:creationId xmlns:p14="http://schemas.microsoft.com/office/powerpoint/2010/main" val="450771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3493" y="788313"/>
            <a:ext cx="10587037" cy="6116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Отпуска. Ч.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9529" y="2105560"/>
            <a:ext cx="86949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график отпусков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перенос и разделение отпуска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денежная компенсация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отпускные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отзыв из 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7792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29.05.2020</a:t>
            </a:r>
          </a:p>
        </p:txBody>
      </p:sp>
    </p:spTree>
    <p:extLst>
      <p:ext uri="{BB962C8B-B14F-4D97-AF65-F5344CB8AC3E}">
        <p14:creationId xmlns:p14="http://schemas.microsoft.com/office/powerpoint/2010/main" val="2744445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3493" y="788313"/>
            <a:ext cx="10587037" cy="6116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Отпуска. Ч.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686" y="2105560"/>
            <a:ext cx="112418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предварительная нагрузка педагогов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подготовка детей к ЕГЭ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отпуск педагогов дошкольных отделений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отпуск без сохранения зарплаты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предоставление отпуска до истечения 6 месяцев непрерывной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7795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29.05.2020</a:t>
            </a:r>
          </a:p>
        </p:txBody>
      </p:sp>
    </p:spTree>
    <p:extLst>
      <p:ext uri="{BB962C8B-B14F-4D97-AF65-F5344CB8AC3E}">
        <p14:creationId xmlns:p14="http://schemas.microsoft.com/office/powerpoint/2010/main" val="15320386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6897" y="784090"/>
            <a:ext cx="8821457" cy="6116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Возрастные ограничения в вузах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059" y="1864696"/>
            <a:ext cx="112418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r>
              <a:rPr lang="ru-RU" sz="3200" b="1" dirty="0">
                <a:latin typeface="Roboto" pitchFamily="2" charset="0"/>
                <a:ea typeface="Roboto" pitchFamily="2" charset="0"/>
              </a:rPr>
              <a:t>С 1 июля 2020 года вступают в силу изменения в Трудовом кодексе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повышение предельного возраста ректоров для замещения должностей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срок заключения трудовых договоров с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руководителми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количество сроков пребывания в должности руководителя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7797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30.05.2020</a:t>
            </a:r>
          </a:p>
        </p:txBody>
      </p:sp>
    </p:spTree>
    <p:extLst>
      <p:ext uri="{BB962C8B-B14F-4D97-AF65-F5344CB8AC3E}">
        <p14:creationId xmlns:p14="http://schemas.microsoft.com/office/powerpoint/2010/main" val="31457016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1937" y="778674"/>
            <a:ext cx="10528943" cy="6562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Оплата страховым взносом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397" y="2130516"/>
            <a:ext cx="116400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закупка средства индивидуальной защиты для работников за счёт страховых взносов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список средств индивидуальной защиты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возврат средств за лабораторное тестирование работников на COVID-19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181818"/>
                </a:solidFill>
                <a:effectLst/>
                <a:latin typeface="Roboto"/>
              </a:rPr>
              <a:t>размер компенсации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488" y="6334779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7829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02.06.2020</a:t>
            </a:r>
          </a:p>
        </p:txBody>
      </p:sp>
    </p:spTree>
    <p:extLst>
      <p:ext uri="{BB962C8B-B14F-4D97-AF65-F5344CB8AC3E}">
        <p14:creationId xmlns:p14="http://schemas.microsoft.com/office/powerpoint/2010/main" val="39959334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1937" y="778674"/>
            <a:ext cx="10528943" cy="11345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среда»: перенос ЕГЭ, отпуск, классное руководство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3000" y="1913206"/>
            <a:ext cx="116400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перенос ЕГЭ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отпуск педагогов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возможности дистанционного обучения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взаимодействие внутри профсоюзной команды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типы и причины стресса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акция помощи медикам «Мы вместе»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классное руководство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2488" y="6334779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7842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03.06.2020</a:t>
            </a:r>
          </a:p>
        </p:txBody>
      </p:sp>
    </p:spTree>
    <p:extLst>
      <p:ext uri="{BB962C8B-B14F-4D97-AF65-F5344CB8AC3E}">
        <p14:creationId xmlns:p14="http://schemas.microsoft.com/office/powerpoint/2010/main" val="34530798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1284" y="778674"/>
            <a:ext cx="6849432" cy="64708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Классному руководителю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44" y="2377440"/>
            <a:ext cx="101274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Сборник нормативных документов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Письма органов власти и ЦС Профсоюза образования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Разъяснения по применению законодательства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2488" y="6334779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7849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03.06.2020</a:t>
            </a:r>
          </a:p>
        </p:txBody>
      </p:sp>
    </p:spTree>
    <p:extLst>
      <p:ext uri="{BB962C8B-B14F-4D97-AF65-F5344CB8AC3E}">
        <p14:creationId xmlns:p14="http://schemas.microsoft.com/office/powerpoint/2010/main" val="2193499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2288" y="736238"/>
            <a:ext cx="10127424" cy="1092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Временные правила оформления больничных дополнили новым периодом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3554" y="2926080"/>
            <a:ext cx="101274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изменения во Временные правила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период больничного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оформления больничного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2488" y="6334779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7857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03.06.2020</a:t>
            </a:r>
          </a:p>
        </p:txBody>
      </p:sp>
    </p:spTree>
    <p:extLst>
      <p:ext uri="{BB962C8B-B14F-4D97-AF65-F5344CB8AC3E}">
        <p14:creationId xmlns:p14="http://schemas.microsoft.com/office/powerpoint/2010/main" val="35894738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3362" y="815100"/>
            <a:ext cx="7605275" cy="613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#Новости_короткой_строкой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43" y="2336393"/>
            <a:ext cx="1194951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181818"/>
                </a:solidFill>
                <a:latin typeface="Roboto"/>
              </a:rPr>
              <a:t>Под видом заботы: пакет решений Госдумы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181818"/>
                </a:solidFill>
                <a:latin typeface="Roboto"/>
              </a:rPr>
              <a:t>Выпускной в очном формате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181818"/>
                </a:solidFill>
                <a:latin typeface="Roboto"/>
              </a:rPr>
              <a:t>Поправки в </a:t>
            </a:r>
            <a:r>
              <a:rPr lang="ru-RU" sz="3200" b="0" i="0" dirty="0">
                <a:solidFill>
                  <a:srgbClr val="181818"/>
                </a:solidFill>
                <a:effectLst/>
                <a:latin typeface="Roboto"/>
              </a:rPr>
              <a:t>федеральном законе «Об образовании в РФ»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0" i="0" dirty="0">
                <a:solidFill>
                  <a:srgbClr val="181818"/>
                </a:solidFill>
                <a:effectLst/>
                <a:latin typeface="Roboto"/>
              </a:rPr>
              <a:t>Штрафы к нам приходят: материал газеты «Солидарность» о штрафах во время самоизоляции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488" y="6334779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7865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06.06.2020</a:t>
            </a:r>
          </a:p>
        </p:txBody>
      </p:sp>
    </p:spTree>
    <p:extLst>
      <p:ext uri="{BB962C8B-B14F-4D97-AF65-F5344CB8AC3E}">
        <p14:creationId xmlns:p14="http://schemas.microsoft.com/office/powerpoint/2010/main" val="3784185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6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Больничный или отпуск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Самоизоляция или «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Заработная плата «на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28.03.2020</a:t>
            </a:r>
          </a:p>
        </p:txBody>
      </p:sp>
    </p:spTree>
    <p:extLst>
      <p:ext uri="{BB962C8B-B14F-4D97-AF65-F5344CB8AC3E}">
        <p14:creationId xmlns:p14="http://schemas.microsoft.com/office/powerpoint/2010/main" val="19813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Проверки в школах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Медицинское вмешательство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</a:p>
        </p:txBody>
      </p:sp>
    </p:spTree>
    <p:extLst>
      <p:ext uri="{BB962C8B-B14F-4D97-AF65-F5344CB8AC3E}">
        <p14:creationId xmlns:p14="http://schemas.microsoft.com/office/powerpoint/2010/main" val="57281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Нерабочая неделя. </a:t>
            </a:r>
          </a:p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Мнение юриста и экономиста МГО 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633603"/>
            <a:ext cx="97107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Будут ли работать школы?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Как организовать работу в дежурных группах?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делать педагогическим работникам, не задействованным в работе дежурных групп?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</a:t>
            </a: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</a:p>
        </p:txBody>
      </p:sp>
    </p:spTree>
    <p:extLst>
      <p:ext uri="{BB962C8B-B14F-4D97-AF65-F5344CB8AC3E}">
        <p14:creationId xmlns:p14="http://schemas.microsoft.com/office/powerpoint/2010/main" val="3314552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2734</Words>
  <Application>Microsoft Office PowerPoint</Application>
  <PresentationFormat>Широкоэкранный</PresentationFormat>
  <Paragraphs>509</Paragraphs>
  <Slides>69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Roboto</vt:lpstr>
      <vt:lpstr>Roboto Bk</vt:lpstr>
      <vt:lpstr>Roboto Lt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Secretov</dc:creator>
  <cp:lastModifiedBy>Татьяна Киселева</cp:lastModifiedBy>
  <cp:revision>67</cp:revision>
  <dcterms:created xsi:type="dcterms:W3CDTF">2019-01-22T15:08:58Z</dcterms:created>
  <dcterms:modified xsi:type="dcterms:W3CDTF">2020-06-07T16:15:58Z</dcterms:modified>
</cp:coreProperties>
</file>